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1.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6"/>
  </p:notesMasterIdLst>
  <p:handoutMasterIdLst>
    <p:handoutMasterId r:id="rId17"/>
  </p:handoutMasterIdLst>
  <p:sldIdLst>
    <p:sldId id="256" r:id="rId2"/>
    <p:sldId id="269" r:id="rId3"/>
    <p:sldId id="270" r:id="rId4"/>
    <p:sldId id="295" r:id="rId5"/>
    <p:sldId id="294" r:id="rId6"/>
    <p:sldId id="310" r:id="rId7"/>
    <p:sldId id="304" r:id="rId8"/>
    <p:sldId id="305" r:id="rId9"/>
    <p:sldId id="306" r:id="rId10"/>
    <p:sldId id="307" r:id="rId11"/>
    <p:sldId id="272" r:id="rId12"/>
    <p:sldId id="274" r:id="rId13"/>
    <p:sldId id="300" r:id="rId14"/>
    <p:sldId id="2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EEF"/>
    <a:srgbClr val="E7F7FF"/>
    <a:srgbClr val="FFFFFF"/>
    <a:srgbClr val="FEF3C8"/>
    <a:srgbClr val="FDEBA3"/>
    <a:srgbClr val="C0E8FD"/>
    <a:srgbClr val="E6E6E6"/>
    <a:srgbClr val="1C97EE"/>
    <a:srgbClr val="0283EB"/>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varScale="1">
        <p:scale>
          <a:sx n="85" d="100"/>
          <a:sy n="85" d="100"/>
        </p:scale>
        <p:origin x="590" y="5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t>2025/1/7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B9FC8E-39D1-40B2-8DA1-6322C1FD7647}"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3FABC-DD29-4BB4-2D7B-407AA98974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CFFFCB-61EE-A752-88D7-B38C4F7113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1B29BD-5197-2196-2610-72E720C8CB5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3505E11-8DAB-EBFE-EE46-4B7D64BA1DF6}"/>
              </a:ext>
            </a:extLst>
          </p:cNvPr>
          <p:cNvSpPr>
            <a:spLocks noGrp="1"/>
          </p:cNvSpPr>
          <p:nvPr>
            <p:ph type="sldNum" sz="quarter" idx="5"/>
          </p:nvPr>
        </p:nvSpPr>
        <p:spPr/>
        <p:txBody>
          <a:bodyPr/>
          <a:lstStyle/>
          <a:p>
            <a:fld id="{65B9FC8E-39D1-40B2-8DA1-6322C1FD7647}" type="slidenum">
              <a:rPr lang="zh-CN" altLang="en-US" smtClean="0"/>
              <a:t>6</a:t>
            </a:fld>
            <a:endParaRPr lang="zh-CN" altLang="en-US"/>
          </a:p>
        </p:txBody>
      </p:sp>
    </p:spTree>
    <p:extLst>
      <p:ext uri="{BB962C8B-B14F-4D97-AF65-F5344CB8AC3E}">
        <p14:creationId xmlns:p14="http://schemas.microsoft.com/office/powerpoint/2010/main" val="1538281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1588" y="-104775"/>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4769" y="409716"/>
            <a:ext cx="1773181" cy="4962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578" name="Freeform 512"/>
          <p:cNvSpPr/>
          <p:nvPr userDrawn="1"/>
        </p:nvSpPr>
        <p:spPr bwMode="auto">
          <a:xfrm>
            <a:off x="8057356" y="0"/>
            <a:ext cx="4141788" cy="4135181"/>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a:p>
        </p:txBody>
      </p:sp>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246" y="362091"/>
            <a:ext cx="1773181" cy="4962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2025/1/7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2025/1/7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2025/1/7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4769" y="409716"/>
            <a:ext cx="1773181" cy="496260"/>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6" name="Freeform 512"/>
          <p:cNvSpPr/>
          <p:nvPr userDrawn="1"/>
        </p:nvSpPr>
        <p:spPr bwMode="auto">
          <a:xfrm>
            <a:off x="8057356" y="0"/>
            <a:ext cx="4141788" cy="4135181"/>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blipFill dpi="0" rotWithShape="1">
            <a:blip r:embed="rId3"/>
            <a:srcRect/>
            <a:stretch>
              <a:fillRect l="-4000" t="-16000" r="-40000"/>
            </a:stretch>
          </a:blip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333" name="组合 332"/>
          <p:cNvGrpSpPr/>
          <p:nvPr userDrawn="1"/>
        </p:nvGrpSpPr>
        <p:grpSpPr>
          <a:xfrm flipH="1">
            <a:off x="1588" y="-85725"/>
            <a:ext cx="12192000" cy="6953477"/>
            <a:chOff x="1588" y="4763"/>
            <a:chExt cx="12192000" cy="6862989"/>
          </a:xfrm>
        </p:grpSpPr>
        <p:sp>
          <p:nvSpPr>
            <p:cNvPr id="334"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336"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7" name="Freeform 512"/>
            <p:cNvSpPr/>
            <p:nvPr userDrawn="1"/>
          </p:nvSpPr>
          <p:spPr bwMode="auto">
            <a:xfrm>
              <a:off x="5516564" y="4763"/>
              <a:ext cx="6677024"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blipFill>
              <a:blip r:embed="rId2"/>
              <a:stretch>
                <a:fillRect/>
              </a:stretch>
            </a:blipFill>
            <a:ln>
              <a:noFill/>
            </a:ln>
          </p:spPr>
          <p:txBody>
            <a:bodyPr vert="horz" wrap="square" lIns="91440" tIns="45720" rIns="91440" bIns="45720" numCol="1" anchor="t" anchorCtr="0" compatLnSpc="1"/>
            <a:lstStyle/>
            <a:p>
              <a:endParaRPr lang="zh-CN" altLang="en-US" dirty="0"/>
            </a:p>
          </p:txBody>
        </p:sp>
        <p:sp>
          <p:nvSpPr>
            <p:cNvPr id="338"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8744" y="163026"/>
            <a:ext cx="1773181" cy="49626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2025/1/7</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8.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tags" Target="../tags/tag3.xml"/><Relationship Id="rId16" Type="http://schemas.openxmlformats.org/officeDocument/2006/relationships/image" Target="../media/image1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6.jpeg"/><Relationship Id="rId5" Type="http://schemas.openxmlformats.org/officeDocument/2006/relationships/tags" Target="../tags/tag6.xml"/><Relationship Id="rId15" Type="http://schemas.openxmlformats.org/officeDocument/2006/relationships/image" Target="../media/image10.svg"/><Relationship Id="rId10" Type="http://schemas.openxmlformats.org/officeDocument/2006/relationships/notesSlide" Target="../notesSlides/notesSlide1.xml"/><Relationship Id="rId4" Type="http://schemas.openxmlformats.org/officeDocument/2006/relationships/tags" Target="../tags/tag5.xml"/><Relationship Id="rId9" Type="http://schemas.openxmlformats.org/officeDocument/2006/relationships/slideLayout" Target="../slideLayouts/slideLayout6.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8.sv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tags" Target="../tags/tag11.xml"/><Relationship Id="rId16" Type="http://schemas.openxmlformats.org/officeDocument/2006/relationships/image" Target="../media/image1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6.jpeg"/><Relationship Id="rId5" Type="http://schemas.openxmlformats.org/officeDocument/2006/relationships/tags" Target="../tags/tag14.xml"/><Relationship Id="rId15" Type="http://schemas.openxmlformats.org/officeDocument/2006/relationships/image" Target="../media/image10.svg"/><Relationship Id="rId10" Type="http://schemas.openxmlformats.org/officeDocument/2006/relationships/notesSlide" Target="../notesSlides/notesSlide2.xml"/><Relationship Id="rId4" Type="http://schemas.openxmlformats.org/officeDocument/2006/relationships/tags" Target="../tags/tag13.xml"/><Relationship Id="rId9" Type="http://schemas.openxmlformats.org/officeDocument/2006/relationships/slideLayout" Target="../slideLayouts/slideLayout6.xml"/><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eb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246982" y="1938685"/>
            <a:ext cx="9991488" cy="1042559"/>
          </a:xfrm>
        </p:spPr>
        <p:txBody>
          <a:bodyPr>
            <a:normAutofit fontScale="90000"/>
          </a:bodyPr>
          <a:lstStyle/>
          <a:p>
            <a:r>
              <a:rPr lang="en-US" altLang="zh-CN" dirty="0"/>
              <a:t>《</a:t>
            </a:r>
            <a:r>
              <a:rPr lang="zh-CN" altLang="en-US" dirty="0"/>
              <a:t>流浪动物救助平台的设计与实现</a:t>
            </a:r>
            <a:r>
              <a:rPr lang="en-US" altLang="zh-CN" dirty="0"/>
              <a:t>》--</a:t>
            </a:r>
            <a:r>
              <a:rPr lang="zh-CN" altLang="en-US" dirty="0"/>
              <a:t>开题答辩</a:t>
            </a:r>
          </a:p>
        </p:txBody>
      </p:sp>
      <p:sp>
        <p:nvSpPr>
          <p:cNvPr id="6" name="文本占位符 5"/>
          <p:cNvSpPr>
            <a:spLocks noGrp="1"/>
          </p:cNvSpPr>
          <p:nvPr>
            <p:ph type="body" sz="quarter" idx="10"/>
          </p:nvPr>
        </p:nvSpPr>
        <p:spPr>
          <a:xfrm>
            <a:off x="1246981" y="4644016"/>
            <a:ext cx="2500975" cy="296271"/>
          </a:xfrm>
          <a:solidFill>
            <a:srgbClr val="269EEF"/>
          </a:solidFill>
        </p:spPr>
        <p:txBody>
          <a:bodyPr/>
          <a:lstStyle/>
          <a:p>
            <a:r>
              <a:rPr lang="zh-CN" altLang="en-US" sz="1600" b="1" dirty="0"/>
              <a:t>汇报人：俞家宝</a:t>
            </a:r>
            <a:endParaRPr lang="en-US" altLang="zh-CN" sz="1600" b="1" dirty="0"/>
          </a:p>
        </p:txBody>
      </p:sp>
      <p:sp>
        <p:nvSpPr>
          <p:cNvPr id="7" name="文本占位符 6"/>
          <p:cNvSpPr>
            <a:spLocks noGrp="1"/>
          </p:cNvSpPr>
          <p:nvPr>
            <p:ph type="body" sz="quarter" idx="11"/>
          </p:nvPr>
        </p:nvSpPr>
        <p:spPr>
          <a:xfrm>
            <a:off x="1246982" y="5009671"/>
            <a:ext cx="2500975" cy="296271"/>
          </a:xfrm>
        </p:spPr>
        <p:txBody>
          <a:bodyPr/>
          <a:lstStyle/>
          <a:p>
            <a:r>
              <a:rPr lang="zh-CN" altLang="en-US" sz="1600" b="1" dirty="0"/>
              <a:t>指导教师：刘晓霞</a:t>
            </a:r>
            <a:endParaRPr lang="en-US" altLang="en-US" sz="1600" b="1" dirty="0"/>
          </a:p>
        </p:txBody>
      </p:sp>
      <p:sp>
        <p:nvSpPr>
          <p:cNvPr id="8" name="文本占位符 5"/>
          <p:cNvSpPr txBox="1"/>
          <p:nvPr/>
        </p:nvSpPr>
        <p:spPr>
          <a:xfrm>
            <a:off x="1251875" y="4265647"/>
            <a:ext cx="4046956" cy="296271"/>
          </a:xfrm>
          <a:prstGeom prst="roundRect">
            <a:avLst>
              <a:gd name="adj" fmla="val 50000"/>
            </a:avLst>
          </a:prstGeom>
          <a:gradFill>
            <a:gsLst>
              <a:gs pos="9000">
                <a:schemeClr val="accent2"/>
              </a:gs>
              <a:gs pos="85000">
                <a:schemeClr val="accent1"/>
              </a:gs>
            </a:gsLst>
            <a:lin ang="0" scaled="0"/>
          </a:gra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t>院    系：信息科学与技术学院（软件学院）</a:t>
            </a:r>
            <a:endParaRPr lang="en-US" altLang="zh-CN"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E0ED8-3159-58D8-E330-96FB361BA39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D0A706-A4D1-3209-8CFC-45C39EEBC874}"/>
              </a:ext>
            </a:extLst>
          </p:cNvPr>
          <p:cNvSpPr>
            <a:spLocks noGrp="1"/>
          </p:cNvSpPr>
          <p:nvPr>
            <p:ph type="title"/>
          </p:nvPr>
        </p:nvSpPr>
        <p:spPr>
          <a:xfrm>
            <a:off x="669924" y="1"/>
            <a:ext cx="10850563" cy="1028699"/>
          </a:xfrm>
        </p:spPr>
        <p:txBody>
          <a:bodyPr/>
          <a:lstStyle/>
          <a:p>
            <a:r>
              <a:rPr lang="zh-CN" altLang="en-US" dirty="0"/>
              <a:t>三、</a:t>
            </a:r>
            <a:r>
              <a:rPr lang="zh-CN" altLang="en-US" sz="2800" dirty="0">
                <a:sym typeface="+mn-lt"/>
              </a:rPr>
              <a:t>研究（设计）方法与技术路线 </a:t>
            </a:r>
            <a:endParaRPr lang="zh-CN" altLang="en-US" dirty="0"/>
          </a:p>
        </p:txBody>
      </p:sp>
      <p:grpSp>
        <p:nvGrpSpPr>
          <p:cNvPr id="45" name="组合 44">
            <a:extLst>
              <a:ext uri="{FF2B5EF4-FFF2-40B4-BE49-F238E27FC236}">
                <a16:creationId xmlns:a16="http://schemas.microsoft.com/office/drawing/2014/main" id="{A211E987-0DFD-AED8-E3EE-51D258DD8DAA}"/>
              </a:ext>
            </a:extLst>
          </p:cNvPr>
          <p:cNvGrpSpPr/>
          <p:nvPr/>
        </p:nvGrpSpPr>
        <p:grpSpPr>
          <a:xfrm>
            <a:off x="6506502" y="2692009"/>
            <a:ext cx="4137661" cy="4598670"/>
            <a:chOff x="6745287" y="1680660"/>
            <a:chExt cx="4137661" cy="3531870"/>
          </a:xfrm>
        </p:grpSpPr>
        <p:sp>
          <p:nvSpPr>
            <p:cNvPr id="46" name="矩形 45">
              <a:extLst>
                <a:ext uri="{FF2B5EF4-FFF2-40B4-BE49-F238E27FC236}">
                  <a16:creationId xmlns:a16="http://schemas.microsoft.com/office/drawing/2014/main" id="{3EB6A03D-7712-3359-C01E-2F6C6CDD7725}"/>
                </a:ext>
              </a:extLst>
            </p:cNvPr>
            <p:cNvSpPr/>
            <p:nvPr/>
          </p:nvSpPr>
          <p:spPr>
            <a:xfrm>
              <a:off x="6745288" y="2033749"/>
              <a:ext cx="4137660" cy="3178781"/>
            </a:xfrm>
            <a:prstGeom prst="rect">
              <a:avLst/>
            </a:prstGeom>
          </p:spPr>
          <p:txBody>
            <a:bodyPr wrap="square">
              <a:noAutofit/>
            </a:bodyPr>
            <a:lstStyle/>
            <a:p>
              <a:pPr marL="0" indent="0" algn="just" fontAlgn="auto">
                <a:lnSpc>
                  <a:spcPct val="130000"/>
                </a:lnSpc>
                <a:defRPr/>
                <a:extLst>
                  <a:ext uri="{35155182-B16C-46BC-9424-99874614C6A1}">
                    <wpsdc:marlchars xmlns:wpsdc="http://www.wps.cn/officeDocument/2017/drawingmlCustomData" xmlns="" checksum="0" val="0"/>
                  </a:ext>
                </a:extLst>
              </a:pPr>
              <a:r>
                <a:rPr lang="en-US" altLang="zh-CN" sz="1200" dirty="0">
                  <a:solidFill>
                    <a:schemeClr val="tx1">
                      <a:lumMod val="75000"/>
                      <a:lumOff val="25000"/>
                    </a:schemeClr>
                  </a:solidFill>
                  <a:latin typeface="+mn-ea"/>
                </a:rPr>
                <a:t>Uni-App</a:t>
              </a:r>
              <a:r>
                <a:rPr lang="zh-CN" altLang="en-US" sz="1200" dirty="0">
                  <a:solidFill>
                    <a:schemeClr val="tx1">
                      <a:lumMod val="75000"/>
                      <a:lumOff val="25000"/>
                    </a:schemeClr>
                  </a:solidFill>
                  <a:latin typeface="+mn-ea"/>
                </a:rPr>
                <a:t>框架为前端开发提供了统一的解决方案，支持多端适配。这一特性确保了无论用户使用何种设备，都能获得一致的使用体验。</a:t>
              </a:r>
            </a:p>
          </p:txBody>
        </p:sp>
        <p:sp>
          <p:nvSpPr>
            <p:cNvPr id="47" name="文本框 46">
              <a:extLst>
                <a:ext uri="{FF2B5EF4-FFF2-40B4-BE49-F238E27FC236}">
                  <a16:creationId xmlns:a16="http://schemas.microsoft.com/office/drawing/2014/main" id="{417D7A7C-E0CB-3DC6-59C9-1669F40CD48F}"/>
                </a:ext>
              </a:extLst>
            </p:cNvPr>
            <p:cNvSpPr txBox="1"/>
            <p:nvPr/>
          </p:nvSpPr>
          <p:spPr>
            <a:xfrm>
              <a:off x="6745287" y="1680660"/>
              <a:ext cx="3985651" cy="354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accent3">
                      <a:lumMod val="75000"/>
                    </a:schemeClr>
                  </a:solidFill>
                  <a:effectLst/>
                  <a:uLnTx/>
                  <a:uFillTx/>
                  <a:latin typeface="+mn-ea"/>
                </a:rPr>
                <a:t>研究方法</a:t>
              </a:r>
              <a:r>
                <a:rPr kumimoji="0" lang="en-US" altLang="zh-CN" sz="2400" b="0" i="0" u="none" strike="noStrike" kern="1200" cap="none" spc="0" normalizeH="0" baseline="0" noProof="0" dirty="0">
                  <a:ln>
                    <a:noFill/>
                  </a:ln>
                  <a:solidFill>
                    <a:schemeClr val="accent3">
                      <a:lumMod val="75000"/>
                    </a:schemeClr>
                  </a:solidFill>
                  <a:effectLst/>
                  <a:uLnTx/>
                  <a:uFillTx/>
                  <a:latin typeface="+mn-ea"/>
                </a:rPr>
                <a:t>-</a:t>
              </a:r>
              <a:r>
                <a:rPr kumimoji="0" lang="en-US" altLang="zh-CN" sz="2400" b="0" i="0" u="none" strike="noStrike" kern="1200" cap="none" spc="0" normalizeH="0" baseline="0" noProof="0" dirty="0" err="1">
                  <a:ln>
                    <a:noFill/>
                  </a:ln>
                  <a:solidFill>
                    <a:schemeClr val="accent3">
                      <a:lumMod val="75000"/>
                    </a:schemeClr>
                  </a:solidFill>
                  <a:effectLst/>
                  <a:uLnTx/>
                  <a:uFillTx/>
                  <a:latin typeface="+mn-ea"/>
                </a:rPr>
                <a:t>uni</a:t>
              </a:r>
              <a:r>
                <a:rPr kumimoji="0" lang="en-US" altLang="zh-CN" sz="2400" b="0" i="0" u="none" strike="noStrike" kern="1200" cap="none" spc="0" normalizeH="0" baseline="0" noProof="0" dirty="0">
                  <a:ln>
                    <a:noFill/>
                  </a:ln>
                  <a:solidFill>
                    <a:schemeClr val="accent3">
                      <a:lumMod val="75000"/>
                    </a:schemeClr>
                  </a:solidFill>
                  <a:effectLst/>
                  <a:uLnTx/>
                  <a:uFillTx/>
                  <a:latin typeface="+mn-ea"/>
                </a:rPr>
                <a:t>-App</a:t>
              </a:r>
              <a:r>
                <a:rPr kumimoji="0" lang="zh-CN" altLang="en-US" sz="2400" b="0" i="0" u="none" strike="noStrike" kern="1200" cap="none" spc="0" normalizeH="0" baseline="0" noProof="0" dirty="0">
                  <a:ln>
                    <a:noFill/>
                  </a:ln>
                  <a:solidFill>
                    <a:schemeClr val="accent3">
                      <a:lumMod val="75000"/>
                    </a:schemeClr>
                  </a:solidFill>
                  <a:effectLst/>
                  <a:uLnTx/>
                  <a:uFillTx/>
                  <a:latin typeface="+mn-ea"/>
                </a:rPr>
                <a:t>框架</a:t>
              </a:r>
            </a:p>
          </p:txBody>
        </p:sp>
      </p:grpSp>
      <p:pic>
        <p:nvPicPr>
          <p:cNvPr id="3" name="图片 2">
            <a:extLst>
              <a:ext uri="{FF2B5EF4-FFF2-40B4-BE49-F238E27FC236}">
                <a16:creationId xmlns:a16="http://schemas.microsoft.com/office/drawing/2014/main" id="{465DBB2D-A70F-5BB8-369B-BFC5E454F5FC}"/>
              </a:ext>
            </a:extLst>
          </p:cNvPr>
          <p:cNvPicPr>
            <a:picLocks noChangeAspect="1"/>
          </p:cNvPicPr>
          <p:nvPr/>
        </p:nvPicPr>
        <p:blipFill>
          <a:blip r:embed="rId2">
            <a:extLst>
              <a:ext uri="{28A0092B-C50C-407E-A947-70E740481C1C}">
                <a14:useLocalDpi xmlns:a14="http://schemas.microsoft.com/office/drawing/2010/main" val="0"/>
              </a:ext>
            </a:extLst>
          </a:blip>
          <a:srcRect l="5097" b="17510"/>
          <a:stretch/>
        </p:blipFill>
        <p:spPr>
          <a:xfrm>
            <a:off x="164122" y="2413624"/>
            <a:ext cx="6025857" cy="2807589"/>
          </a:xfrm>
          <a:prstGeom prst="rect">
            <a:avLst/>
          </a:prstGeom>
        </p:spPr>
      </p:pic>
    </p:spTree>
    <p:extLst>
      <p:ext uri="{BB962C8B-B14F-4D97-AF65-F5344CB8AC3E}">
        <p14:creationId xmlns:p14="http://schemas.microsoft.com/office/powerpoint/2010/main" val="83194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三、</a:t>
            </a:r>
            <a:r>
              <a:rPr lang="zh-CN" altLang="en-US" sz="2800" dirty="0">
                <a:sym typeface="+mn-lt"/>
              </a:rPr>
              <a:t>研究（设计）方法与技术路线 </a:t>
            </a:r>
            <a:endParaRPr lang="zh-CN" altLang="en-US" dirty="0"/>
          </a:p>
        </p:txBody>
      </p:sp>
      <p:grpSp>
        <p:nvGrpSpPr>
          <p:cNvPr id="45" name="组合 44">
            <a:extLst>
              <a:ext uri="{FF2B5EF4-FFF2-40B4-BE49-F238E27FC236}">
                <a16:creationId xmlns:a16="http://schemas.microsoft.com/office/drawing/2014/main" id="{37A8D6D8-0A14-8C2E-9E79-4AFEFBBD30AA}"/>
              </a:ext>
            </a:extLst>
          </p:cNvPr>
          <p:cNvGrpSpPr/>
          <p:nvPr/>
        </p:nvGrpSpPr>
        <p:grpSpPr>
          <a:xfrm>
            <a:off x="6447888" y="2047236"/>
            <a:ext cx="4137660" cy="4598670"/>
            <a:chOff x="6745288" y="1680660"/>
            <a:chExt cx="4137660" cy="3531870"/>
          </a:xfrm>
        </p:grpSpPr>
        <p:sp>
          <p:nvSpPr>
            <p:cNvPr id="46" name="矩形 45">
              <a:extLst>
                <a:ext uri="{FF2B5EF4-FFF2-40B4-BE49-F238E27FC236}">
                  <a16:creationId xmlns:a16="http://schemas.microsoft.com/office/drawing/2014/main" id="{5A902355-35EB-5EA7-44BA-89C08DC52F2E}"/>
                </a:ext>
              </a:extLst>
            </p:cNvPr>
            <p:cNvSpPr/>
            <p:nvPr/>
          </p:nvSpPr>
          <p:spPr>
            <a:xfrm>
              <a:off x="6745288" y="2033749"/>
              <a:ext cx="4137660" cy="3178781"/>
            </a:xfrm>
            <a:prstGeom prst="rect">
              <a:avLst/>
            </a:prstGeom>
          </p:spPr>
          <p:txBody>
            <a:bodyPr wrap="square">
              <a:noAutofit/>
            </a:bodyPr>
            <a:lstStyle/>
            <a:p>
              <a:pPr marL="0" indent="0" fontAlgn="auto">
                <a:lnSpc>
                  <a:spcPct val="130000"/>
                </a:lnSpc>
                <a:defRPr/>
                <a:extLst>
                  <a:ext uri="{35155182-B16C-46BC-9424-99874614C6A1}">
                    <wpsdc:marlchars xmlns="" xmlns:wpsdc="http://www.wps.cn/officeDocument/2017/drawingmlCustomData" checksum="0" val="0"/>
                  </a:ext>
                </a:extLst>
              </a:pPr>
              <a:r>
                <a:rPr lang="en-US" altLang="zh-CN" sz="1200" dirty="0">
                  <a:solidFill>
                    <a:schemeClr val="tx1">
                      <a:lumMod val="75000"/>
                      <a:lumOff val="25000"/>
                    </a:schemeClr>
                  </a:solidFill>
                  <a:latin typeface="+mn-ea"/>
                </a:rPr>
                <a:t>1.</a:t>
              </a:r>
              <a:r>
                <a:rPr lang="zh-CN" altLang="en-US" sz="1200" dirty="0">
                  <a:solidFill>
                    <a:schemeClr val="tx1">
                      <a:lumMod val="75000"/>
                      <a:lumOff val="25000"/>
                    </a:schemeClr>
                  </a:solidFill>
                  <a:latin typeface="+mn-ea"/>
                </a:rPr>
                <a:t>需求分析：通过文献调研和用户访谈，明确系统功能需求及非功能需求。</a:t>
              </a:r>
              <a:endParaRPr lang="en-US" altLang="zh-CN" sz="1200" dirty="0">
                <a:solidFill>
                  <a:schemeClr val="tx1">
                    <a:lumMod val="75000"/>
                    <a:lumOff val="25000"/>
                  </a:schemeClr>
                </a:solidFill>
                <a:latin typeface="+mn-ea"/>
              </a:endParaRPr>
            </a:p>
            <a:p>
              <a:pPr marL="0" indent="0" fontAlgn="auto">
                <a:lnSpc>
                  <a:spcPct val="130000"/>
                </a:lnSpc>
                <a:defRPr/>
                <a:extLst>
                  <a:ext uri="{35155182-B16C-46BC-9424-99874614C6A1}">
                    <wpsdc:marlchars xmlns="" xmlns:wpsdc="http://www.wps.cn/officeDocument/2017/drawingmlCustomData" checksum="0" val="0"/>
                  </a:ext>
                </a:extLst>
              </a:pPr>
              <a:r>
                <a:rPr lang="en-US" altLang="zh-CN" sz="1200" dirty="0">
                  <a:solidFill>
                    <a:schemeClr val="tx1">
                      <a:lumMod val="75000"/>
                      <a:lumOff val="25000"/>
                    </a:schemeClr>
                  </a:solidFill>
                  <a:latin typeface="+mn-ea"/>
                </a:rPr>
                <a:t>2.</a:t>
              </a:r>
              <a:r>
                <a:rPr lang="zh-CN" altLang="en-US" sz="1200" dirty="0">
                  <a:solidFill>
                    <a:schemeClr val="tx1">
                      <a:lumMod val="75000"/>
                      <a:lumOff val="25000"/>
                    </a:schemeClr>
                  </a:solidFill>
                  <a:latin typeface="+mn-ea"/>
                </a:rPr>
                <a:t>系统技术选型：采用前后端分离架构，前端使用Uni-App框架，后端基于Spring Boot框架，并引入Elasticsearch支持全文搜索。</a:t>
              </a:r>
              <a:endParaRPr lang="en-US" altLang="zh-CN" sz="1200" dirty="0">
                <a:solidFill>
                  <a:schemeClr val="tx1">
                    <a:lumMod val="75000"/>
                    <a:lumOff val="25000"/>
                  </a:schemeClr>
                </a:solidFill>
                <a:latin typeface="+mn-ea"/>
              </a:endParaRPr>
            </a:p>
            <a:p>
              <a:pPr marL="0" indent="0" fontAlgn="auto">
                <a:lnSpc>
                  <a:spcPct val="130000"/>
                </a:lnSpc>
                <a:defRPr/>
                <a:extLst>
                  <a:ext uri="{35155182-B16C-46BC-9424-99874614C6A1}">
                    <wpsdc:marlchars xmlns="" xmlns:wpsdc="http://www.wps.cn/officeDocument/2017/drawingmlCustomData" checksum="0" val="0"/>
                  </a:ext>
                </a:extLst>
              </a:pPr>
              <a:r>
                <a:rPr lang="en-US" altLang="zh-CN" sz="1200" dirty="0">
                  <a:solidFill>
                    <a:schemeClr val="tx1">
                      <a:lumMod val="75000"/>
                      <a:lumOff val="25000"/>
                    </a:schemeClr>
                  </a:solidFill>
                  <a:latin typeface="+mn-ea"/>
                </a:rPr>
                <a:t>3.</a:t>
              </a:r>
              <a:r>
                <a:rPr lang="zh-CN" altLang="en-US" sz="1200" dirty="0">
                  <a:solidFill>
                    <a:schemeClr val="tx1">
                      <a:lumMod val="75000"/>
                      <a:lumOff val="25000"/>
                    </a:schemeClr>
                  </a:solidFill>
                  <a:latin typeface="+mn-ea"/>
                </a:rPr>
                <a:t>原型制作：使用Figma工具绘制高保真产品原型，为编码开发提供参考。</a:t>
              </a:r>
              <a:endParaRPr lang="en-US" altLang="zh-CN" sz="1200" dirty="0">
                <a:solidFill>
                  <a:schemeClr val="tx1">
                    <a:lumMod val="75000"/>
                    <a:lumOff val="25000"/>
                  </a:schemeClr>
                </a:solidFill>
                <a:latin typeface="+mn-ea"/>
              </a:endParaRPr>
            </a:p>
            <a:p>
              <a:pPr marL="0" indent="0" fontAlgn="auto">
                <a:lnSpc>
                  <a:spcPct val="130000"/>
                </a:lnSpc>
                <a:defRPr/>
                <a:extLst>
                  <a:ext uri="{35155182-B16C-46BC-9424-99874614C6A1}">
                    <wpsdc:marlchars xmlns="" xmlns:wpsdc="http://www.wps.cn/officeDocument/2017/drawingmlCustomData" checksum="0" val="0"/>
                  </a:ext>
                </a:extLst>
              </a:pPr>
              <a:r>
                <a:rPr lang="en-US" altLang="zh-CN" sz="1200" dirty="0">
                  <a:solidFill>
                    <a:schemeClr val="tx1">
                      <a:lumMod val="75000"/>
                      <a:lumOff val="25000"/>
                    </a:schemeClr>
                  </a:solidFill>
                  <a:latin typeface="+mn-ea"/>
                </a:rPr>
                <a:t>4.</a:t>
              </a:r>
              <a:r>
                <a:rPr lang="zh-CN" altLang="en-US" sz="1200" dirty="0">
                  <a:solidFill>
                    <a:schemeClr val="tx1">
                      <a:lumMod val="75000"/>
                      <a:lumOff val="25000"/>
                    </a:schemeClr>
                  </a:solidFill>
                  <a:latin typeface="+mn-ea"/>
                </a:rPr>
                <a:t>编码实现：分阶段完成各部分代码编写。</a:t>
              </a:r>
              <a:endParaRPr lang="en-US" altLang="zh-CN" sz="1200" dirty="0">
                <a:solidFill>
                  <a:schemeClr val="tx1">
                    <a:lumMod val="75000"/>
                    <a:lumOff val="25000"/>
                  </a:schemeClr>
                </a:solidFill>
                <a:latin typeface="+mn-ea"/>
              </a:endParaRPr>
            </a:p>
            <a:p>
              <a:pPr marL="0" indent="0" fontAlgn="auto">
                <a:lnSpc>
                  <a:spcPct val="130000"/>
                </a:lnSpc>
                <a:defRPr/>
                <a:extLst>
                  <a:ext uri="{35155182-B16C-46BC-9424-99874614C6A1}">
                    <wpsdc:marlchars xmlns="" xmlns:wpsdc="http://www.wps.cn/officeDocument/2017/drawingmlCustomData" checksum="0" val="0"/>
                  </a:ext>
                </a:extLst>
              </a:pPr>
              <a:r>
                <a:rPr lang="en-US" altLang="zh-CN" sz="1200" dirty="0">
                  <a:solidFill>
                    <a:schemeClr val="tx1">
                      <a:lumMod val="75000"/>
                      <a:lumOff val="25000"/>
                    </a:schemeClr>
                  </a:solidFill>
                  <a:latin typeface="+mn-ea"/>
                </a:rPr>
                <a:t>5.</a:t>
              </a:r>
              <a:r>
                <a:rPr lang="zh-CN" altLang="en-US" sz="1200" dirty="0">
                  <a:solidFill>
                    <a:schemeClr val="tx1">
                      <a:lumMod val="75000"/>
                      <a:lumOff val="25000"/>
                    </a:schemeClr>
                  </a:solidFill>
                  <a:latin typeface="+mn-ea"/>
                </a:rPr>
                <a:t>测试优化：进行全面测试并邀请用户试用。</a:t>
              </a:r>
              <a:endParaRPr lang="en-US" altLang="zh-CN" sz="1200" dirty="0">
                <a:solidFill>
                  <a:schemeClr val="tx1">
                    <a:lumMod val="75000"/>
                    <a:lumOff val="25000"/>
                  </a:schemeClr>
                </a:solidFill>
                <a:latin typeface="+mn-ea"/>
              </a:endParaRPr>
            </a:p>
            <a:p>
              <a:pPr marL="0" indent="0" fontAlgn="auto">
                <a:lnSpc>
                  <a:spcPct val="130000"/>
                </a:lnSpc>
                <a:defRPr/>
                <a:extLst>
                  <a:ext uri="{35155182-B16C-46BC-9424-99874614C6A1}">
                    <wpsdc:marlchars xmlns="" xmlns:wpsdc="http://www.wps.cn/officeDocument/2017/drawingmlCustomData" checksum="0" val="0"/>
                  </a:ext>
                </a:extLst>
              </a:pPr>
              <a:r>
                <a:rPr lang="en-US" altLang="zh-CN" sz="1200" dirty="0">
                  <a:solidFill>
                    <a:schemeClr val="tx1">
                      <a:lumMod val="75000"/>
                      <a:lumOff val="25000"/>
                    </a:schemeClr>
                  </a:solidFill>
                  <a:latin typeface="+mn-ea"/>
                </a:rPr>
                <a:t>6.</a:t>
              </a:r>
              <a:r>
                <a:rPr lang="zh-CN" altLang="en-US" sz="1200" dirty="0">
                  <a:solidFill>
                    <a:schemeClr val="tx1">
                      <a:lumMod val="75000"/>
                      <a:lumOff val="25000"/>
                    </a:schemeClr>
                  </a:solidFill>
                  <a:latin typeface="+mn-ea"/>
                </a:rPr>
                <a:t>部署上线：选择合适的云服务商进行产品发布。</a:t>
              </a:r>
              <a:endParaRPr lang="en-US" altLang="zh-CN" sz="1200" dirty="0">
                <a:solidFill>
                  <a:schemeClr val="tx1">
                    <a:lumMod val="75000"/>
                    <a:lumOff val="25000"/>
                  </a:schemeClr>
                </a:solidFill>
                <a:latin typeface="+mn-ea"/>
              </a:endParaRPr>
            </a:p>
            <a:p>
              <a:pPr marL="0" indent="0" fontAlgn="auto">
                <a:lnSpc>
                  <a:spcPct val="130000"/>
                </a:lnSpc>
                <a:defRPr/>
                <a:extLst>
                  <a:ext uri="{35155182-B16C-46BC-9424-99874614C6A1}">
                    <wpsdc:marlchars xmlns="" xmlns:wpsdc="http://www.wps.cn/officeDocument/2017/drawingmlCustomData" checksum="0" val="0"/>
                  </a:ext>
                </a:extLst>
              </a:pPr>
              <a:r>
                <a:rPr lang="zh-CN" altLang="en-US" sz="1200" dirty="0">
                  <a:solidFill>
                    <a:schemeClr val="tx1">
                      <a:lumMod val="75000"/>
                      <a:lumOff val="25000"/>
                    </a:schemeClr>
                  </a:solidFill>
                  <a:latin typeface="+mn-ea"/>
                </a:rPr>
                <a:t>通过这些方法，确保系统的功能性、可用性和可靠性，同时满足流浪动物救助的特定需求。</a:t>
              </a:r>
            </a:p>
          </p:txBody>
        </p:sp>
        <p:sp>
          <p:nvSpPr>
            <p:cNvPr id="47" name="文本框 46">
              <a:extLst>
                <a:ext uri="{FF2B5EF4-FFF2-40B4-BE49-F238E27FC236}">
                  <a16:creationId xmlns:a16="http://schemas.microsoft.com/office/drawing/2014/main" id="{BB95EF60-E460-660A-2D72-35290598E3CC}"/>
                </a:ext>
              </a:extLst>
            </p:cNvPr>
            <p:cNvSpPr txBox="1"/>
            <p:nvPr/>
          </p:nvSpPr>
          <p:spPr>
            <a:xfrm>
              <a:off x="6745288" y="1680660"/>
              <a:ext cx="1605280" cy="3545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accent3">
                      <a:lumMod val="75000"/>
                    </a:schemeClr>
                  </a:solidFill>
                  <a:latin typeface="+mn-ea"/>
                </a:rPr>
                <a:t>研究路线</a:t>
              </a:r>
              <a:endParaRPr kumimoji="0" lang="zh-CN" altLang="en-US" sz="2400" b="0" i="0" u="none" strike="noStrike" kern="1200" cap="none" spc="0" normalizeH="0" baseline="0" noProof="0" dirty="0">
                <a:ln>
                  <a:noFill/>
                </a:ln>
                <a:solidFill>
                  <a:schemeClr val="accent3">
                    <a:lumMod val="75000"/>
                  </a:schemeClr>
                </a:solidFill>
                <a:effectLst/>
                <a:uLnTx/>
                <a:uFillTx/>
                <a:latin typeface="+mn-ea"/>
              </a:endParaRPr>
            </a:p>
          </p:txBody>
        </p:sp>
      </p:grpSp>
      <p:pic>
        <p:nvPicPr>
          <p:cNvPr id="5" name="图片 4">
            <a:extLst>
              <a:ext uri="{FF2B5EF4-FFF2-40B4-BE49-F238E27FC236}">
                <a16:creationId xmlns:a16="http://schemas.microsoft.com/office/drawing/2014/main" id="{A59C3677-4EDE-BA3B-2E5D-3C64D90BADB2}"/>
              </a:ext>
            </a:extLst>
          </p:cNvPr>
          <p:cNvPicPr>
            <a:picLocks noChangeAspect="1"/>
          </p:cNvPicPr>
          <p:nvPr/>
        </p:nvPicPr>
        <p:blipFill>
          <a:blip r:embed="rId2"/>
          <a:stretch>
            <a:fillRect/>
          </a:stretch>
        </p:blipFill>
        <p:spPr>
          <a:xfrm>
            <a:off x="1889678" y="1279803"/>
            <a:ext cx="2447365" cy="2454344"/>
          </a:xfrm>
          <a:prstGeom prst="rect">
            <a:avLst/>
          </a:prstGeom>
        </p:spPr>
      </p:pic>
      <p:pic>
        <p:nvPicPr>
          <p:cNvPr id="4" name="图片 3">
            <a:extLst>
              <a:ext uri="{FF2B5EF4-FFF2-40B4-BE49-F238E27FC236}">
                <a16:creationId xmlns:a16="http://schemas.microsoft.com/office/drawing/2014/main" id="{C0283DB2-0285-2232-5E75-305C206798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659" y="3852158"/>
            <a:ext cx="4021405" cy="27937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四、可行性分析</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grpSp>
        <p:nvGrpSpPr>
          <p:cNvPr id="9" name="îsľîḓe"/>
          <p:cNvGrpSpPr/>
          <p:nvPr/>
        </p:nvGrpSpPr>
        <p:grpSpPr>
          <a:xfrm>
            <a:off x="871538" y="2140081"/>
            <a:ext cx="3696392" cy="3696397"/>
            <a:chOff x="7806768" y="2257578"/>
            <a:chExt cx="3369878" cy="3369883"/>
          </a:xfrm>
        </p:grpSpPr>
        <p:sp>
          <p:nvSpPr>
            <p:cNvPr id="10" name="ïsḻîḋe"/>
            <p:cNvSpPr/>
            <p:nvPr/>
          </p:nvSpPr>
          <p:spPr>
            <a:xfrm>
              <a:off x="7806768" y="2257578"/>
              <a:ext cx="3369878" cy="3369883"/>
            </a:xfrm>
            <a:prstGeom prst="ellipse">
              <a:avLst/>
            </a:prstGeom>
            <a:solidFill>
              <a:schemeClr val="tx2">
                <a:lumMod val="40000"/>
                <a:lumOff val="60000"/>
                <a:alpha val="70000"/>
              </a:schemeClr>
            </a:solidFill>
            <a:ln>
              <a:noFill/>
            </a:ln>
          </p:spPr>
          <p:txBody>
            <a:bodyPr anchor="ctr"/>
            <a:lstStyle/>
            <a:p>
              <a:pPr algn="ctr"/>
              <a:endParaRPr/>
            </a:p>
          </p:txBody>
        </p:sp>
        <p:sp>
          <p:nvSpPr>
            <p:cNvPr id="11" name="íšḷiḑê"/>
            <p:cNvSpPr/>
            <p:nvPr/>
          </p:nvSpPr>
          <p:spPr>
            <a:xfrm>
              <a:off x="8014056" y="2466971"/>
              <a:ext cx="2959435" cy="2959436"/>
            </a:xfrm>
            <a:prstGeom prst="ellipse">
              <a:avLst/>
            </a:prstGeom>
            <a:blipFill>
              <a:blip r:embed="rId2"/>
              <a:stretch>
                <a:fillRect l="-4000" t="-16000" r="-40000"/>
              </a:stretch>
            </a:blipFill>
            <a:ln w="28575"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lt1"/>
                </a:solidFill>
              </a:endParaRPr>
            </a:p>
          </p:txBody>
        </p:sp>
      </p:grpSp>
      <p:sp>
        <p:nvSpPr>
          <p:cNvPr id="23" name="文本框 22">
            <a:extLst>
              <a:ext uri="{FF2B5EF4-FFF2-40B4-BE49-F238E27FC236}">
                <a16:creationId xmlns:a16="http://schemas.microsoft.com/office/drawing/2014/main" id="{F07DD2CA-AC73-DD7E-B50E-1FE884507CA3}"/>
              </a:ext>
            </a:extLst>
          </p:cNvPr>
          <p:cNvSpPr txBox="1"/>
          <p:nvPr/>
        </p:nvSpPr>
        <p:spPr>
          <a:xfrm>
            <a:off x="5341692" y="2003120"/>
            <a:ext cx="6096000"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本研究的可行性主要体现在以下几个方面：</a:t>
            </a:r>
            <a:endParaRPr kumimoji="0" lang="en-US" altLang="zh-CN" sz="1800" b="0" i="0" u="none" strike="noStrike" kern="1200" cap="none" spc="0" normalizeH="0" baseline="0" noProof="0" dirty="0">
              <a:ln>
                <a:noFill/>
              </a:ln>
              <a:solidFill>
                <a:schemeClr val="tx1">
                  <a:lumMod val="75000"/>
                  <a:lumOff val="25000"/>
                </a:schemeClr>
              </a:solidFill>
              <a:effectLst/>
              <a:uLnTx/>
              <a:uFillTx/>
              <a:latin typeface="+mn-e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技术可行性：选用的技术栈（SpringBoot、Uni-App等）成熟稳定，能够满足系统开发需求。研究者具备相关技术背景，能够胜任系统开发工作。</a:t>
            </a:r>
            <a:endParaRPr kumimoji="0" lang="en-US" altLang="zh-CN" sz="1800" b="0" i="0" u="none" strike="noStrike" kern="1200" cap="none" spc="0" normalizeH="0" baseline="0" noProof="0" dirty="0">
              <a:ln>
                <a:noFill/>
              </a:ln>
              <a:solidFill>
                <a:schemeClr val="tx1">
                  <a:lumMod val="75000"/>
                  <a:lumOff val="25000"/>
                </a:schemeClr>
              </a:solidFill>
              <a:effectLst/>
              <a:uLnTx/>
              <a:uFillTx/>
              <a:latin typeface="+mn-e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经济可行性：系统开发主要依靠开源技术，成本相对较低。后期维护成本也在可控范围内。</a:t>
            </a:r>
            <a:endParaRPr kumimoji="0" lang="en-US" altLang="zh-CN" sz="1800" b="0" i="0" u="none" strike="noStrike" kern="1200" cap="none" spc="0" normalizeH="0" baseline="0" noProof="0" dirty="0">
              <a:ln>
                <a:noFill/>
              </a:ln>
              <a:solidFill>
                <a:schemeClr val="tx1">
                  <a:lumMod val="75000"/>
                  <a:lumOff val="25000"/>
                </a:schemeClr>
              </a:solidFill>
              <a:effectLst/>
              <a:uLnTx/>
              <a:uFillTx/>
              <a:latin typeface="+mn-e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操作可行性：系统设计注重用户体验，界面友好，操作简单，易于被救助组织和普通用户接受和使用。</a:t>
            </a:r>
            <a:endParaRPr kumimoji="0" lang="en-US" altLang="zh-CN" sz="1800" b="0" i="0" u="none" strike="noStrike" kern="1200" cap="none" spc="0" normalizeH="0" baseline="0" noProof="0" dirty="0">
              <a:ln>
                <a:noFill/>
              </a:ln>
              <a:solidFill>
                <a:schemeClr val="tx1">
                  <a:lumMod val="75000"/>
                  <a:lumOff val="25000"/>
                </a:schemeClr>
              </a:solidFill>
              <a:effectLst/>
              <a:uLnTx/>
              <a:uFillTx/>
              <a:latin typeface="+mn-e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社会可行性：随着人们对动物福利的关注度提高，该系统有望得到社会各界的支持和认可。</a:t>
            </a:r>
            <a:endParaRPr kumimoji="0" lang="en-US" altLang="zh-CN" sz="1800" b="0" i="0" u="none" strike="noStrike" kern="1200" cap="none" spc="0" normalizeH="0" baseline="0" noProof="0" dirty="0">
              <a:ln>
                <a:noFill/>
              </a:ln>
              <a:solidFill>
                <a:schemeClr val="tx1">
                  <a:lumMod val="75000"/>
                  <a:lumOff val="25000"/>
                </a:schemeClr>
              </a:solidFill>
              <a:effectLst/>
              <a:uLnTx/>
              <a:uFillTx/>
              <a:latin typeface="+mn-e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法律可行性：系统的设计和运营将严格遵守相关法律法规，特别是在个人信息保护方面。</a:t>
            </a:r>
            <a:endParaRPr kumimoji="0" lang="en-US" altLang="zh-CN" sz="1800" b="0" i="0" u="none" strike="noStrike" kern="1200" cap="none" spc="0" normalizeH="0" baseline="0" noProof="0" dirty="0">
              <a:ln>
                <a:noFill/>
              </a:ln>
              <a:solidFill>
                <a:schemeClr val="tx1">
                  <a:lumMod val="75000"/>
                  <a:lumOff val="25000"/>
                </a:schemeClr>
              </a:solidFill>
              <a:effectLst/>
              <a:uLnTx/>
              <a:uFillTx/>
              <a:latin typeface="+mn-ea"/>
              <a:ea typeface="+mn-ea"/>
              <a:cs typeface="+mn-cs"/>
            </a:endParaRPr>
          </a:p>
          <a:p>
            <a:pPr marR="0" lvl="0" algn="l" defTabSz="914400" rtl="0" eaLnBrk="1" fontAlgn="auto" latinLnBrk="0" hangingPunct="1">
              <a:lnSpc>
                <a:spcPct val="100000"/>
              </a:lnSpc>
              <a:spcBef>
                <a:spcPts val="0"/>
              </a:spcBef>
              <a:spcAft>
                <a:spcPts val="0"/>
              </a:spcAft>
              <a:buClrTx/>
              <a:buSzTx/>
              <a:defRPr/>
            </a:pPr>
            <a:r>
              <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a typeface="+mn-ea"/>
                <a:cs typeface="+mn-cs"/>
              </a:rPr>
              <a:t>综上所述，本研究在技术、经济、操作、社会和法律等方面均具有可行性。</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04846-57F1-687F-E1EC-BDF81295F4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72BDDE-D80B-6221-B0FD-F0872CF90B82}"/>
              </a:ext>
            </a:extLst>
          </p:cNvPr>
          <p:cNvSpPr>
            <a:spLocks noGrp="1"/>
          </p:cNvSpPr>
          <p:nvPr>
            <p:ph type="title"/>
          </p:nvPr>
        </p:nvSpPr>
        <p:spPr>
          <a:xfrm>
            <a:off x="669924" y="1"/>
            <a:ext cx="10850563" cy="1028699"/>
          </a:xfrm>
        </p:spPr>
        <p:txBody>
          <a:bodyPr/>
          <a:lstStyle/>
          <a:p>
            <a:r>
              <a:rPr lang="zh-CN" altLang="en-US" dirty="0"/>
              <a:t>五、工作步骤与时间安排</a:t>
            </a:r>
          </a:p>
        </p:txBody>
      </p:sp>
      <p:sp>
        <p:nvSpPr>
          <p:cNvPr id="11" name="矩形 10">
            <a:extLst>
              <a:ext uri="{FF2B5EF4-FFF2-40B4-BE49-F238E27FC236}">
                <a16:creationId xmlns:a16="http://schemas.microsoft.com/office/drawing/2014/main" id="{07EBE766-89D7-C15D-000D-F1AFE836C9D9}"/>
              </a:ext>
            </a:extLst>
          </p:cNvPr>
          <p:cNvSpPr/>
          <p:nvPr/>
        </p:nvSpPr>
        <p:spPr>
          <a:xfrm>
            <a:off x="6067190" y="2191385"/>
            <a:ext cx="4703747" cy="3208655"/>
          </a:xfrm>
          <a:prstGeom prst="rect">
            <a:avLst/>
          </a:prstGeom>
        </p:spPr>
        <p:txBody>
          <a:bodyPr wrap="square">
            <a:noAutofit/>
          </a:bodyPr>
          <a:lstStyle/>
          <a:p>
            <a:pPr algn="l">
              <a:lnSpc>
                <a:spcPct val="130000"/>
              </a:lnSpc>
              <a:defRPr/>
            </a:pPr>
            <a:r>
              <a:rPr lang="en-US" altLang="zh-CN" sz="1400" dirty="0">
                <a:solidFill>
                  <a:schemeClr val="tx1">
                    <a:lumMod val="75000"/>
                    <a:lumOff val="25000"/>
                  </a:schemeClr>
                </a:solidFill>
                <a:latin typeface="+mn-ea"/>
              </a:rPr>
              <a:t>2024</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11</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-2025</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1</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1</a:t>
            </a:r>
            <a:r>
              <a:rPr lang="zh-CN" altLang="en-US" sz="1400" dirty="0">
                <a:solidFill>
                  <a:schemeClr val="tx1">
                    <a:lumMod val="75000"/>
                    <a:lumOff val="25000"/>
                  </a:schemeClr>
                </a:solidFill>
                <a:latin typeface="+mn-ea"/>
              </a:rPr>
              <a:t>日：文献收集、开题报告撰写和答辩。</a:t>
            </a:r>
          </a:p>
          <a:p>
            <a:pPr algn="l">
              <a:lnSpc>
                <a:spcPct val="130000"/>
              </a:lnSpc>
              <a:defRPr/>
            </a:pPr>
            <a:r>
              <a:rPr lang="en-US" altLang="zh-CN" sz="1400" dirty="0">
                <a:solidFill>
                  <a:schemeClr val="tx1">
                    <a:lumMod val="75000"/>
                    <a:lumOff val="25000"/>
                  </a:schemeClr>
                </a:solidFill>
                <a:latin typeface="+mn-ea"/>
              </a:rPr>
              <a:t>2025</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1</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1</a:t>
            </a:r>
            <a:r>
              <a:rPr lang="zh-CN" altLang="en-US" sz="1400" dirty="0">
                <a:solidFill>
                  <a:schemeClr val="tx1">
                    <a:lumMod val="75000"/>
                    <a:lumOff val="25000"/>
                  </a:schemeClr>
                </a:solidFill>
                <a:latin typeface="+mn-ea"/>
              </a:rPr>
              <a:t>日</a:t>
            </a:r>
            <a:r>
              <a:rPr lang="en-US" altLang="zh-CN" sz="1400" dirty="0">
                <a:solidFill>
                  <a:schemeClr val="tx1">
                    <a:lumMod val="75000"/>
                    <a:lumOff val="25000"/>
                  </a:schemeClr>
                </a:solidFill>
                <a:latin typeface="+mn-ea"/>
              </a:rPr>
              <a:t>-1</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20</a:t>
            </a:r>
            <a:r>
              <a:rPr lang="zh-CN" altLang="en-US" sz="1400" dirty="0">
                <a:solidFill>
                  <a:schemeClr val="tx1">
                    <a:lumMod val="75000"/>
                    <a:lumOff val="25000"/>
                  </a:schemeClr>
                </a:solidFill>
                <a:latin typeface="+mn-ea"/>
              </a:rPr>
              <a:t>日：需求分析、业务流程细化和相关知识学习。</a:t>
            </a:r>
          </a:p>
          <a:p>
            <a:pPr algn="l">
              <a:lnSpc>
                <a:spcPct val="130000"/>
              </a:lnSpc>
              <a:defRPr/>
            </a:pPr>
            <a:r>
              <a:rPr lang="en-US" altLang="zh-CN" sz="1400" dirty="0">
                <a:solidFill>
                  <a:schemeClr val="tx1">
                    <a:lumMod val="75000"/>
                    <a:lumOff val="25000"/>
                  </a:schemeClr>
                </a:solidFill>
                <a:latin typeface="+mn-ea"/>
              </a:rPr>
              <a:t>2025</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2</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13</a:t>
            </a:r>
            <a:r>
              <a:rPr lang="zh-CN" altLang="en-US" sz="1400" dirty="0">
                <a:solidFill>
                  <a:schemeClr val="tx1">
                    <a:lumMod val="75000"/>
                    <a:lumOff val="25000"/>
                  </a:schemeClr>
                </a:solidFill>
                <a:latin typeface="+mn-ea"/>
              </a:rPr>
              <a:t>日</a:t>
            </a:r>
            <a:r>
              <a:rPr lang="en-US" altLang="zh-CN" sz="1400" dirty="0">
                <a:solidFill>
                  <a:schemeClr val="tx1">
                    <a:lumMod val="75000"/>
                    <a:lumOff val="25000"/>
                  </a:schemeClr>
                </a:solidFill>
                <a:latin typeface="+mn-ea"/>
              </a:rPr>
              <a:t>-3</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7</a:t>
            </a:r>
            <a:r>
              <a:rPr lang="zh-CN" altLang="en-US" sz="1400" dirty="0">
                <a:solidFill>
                  <a:schemeClr val="tx1">
                    <a:lumMod val="75000"/>
                    <a:lumOff val="25000"/>
                  </a:schemeClr>
                </a:solidFill>
                <a:latin typeface="+mn-ea"/>
              </a:rPr>
              <a:t>日：系统设计，包括架构、数据库、功能和原型设计。</a:t>
            </a:r>
          </a:p>
          <a:p>
            <a:pPr algn="l">
              <a:lnSpc>
                <a:spcPct val="130000"/>
              </a:lnSpc>
              <a:defRPr/>
            </a:pPr>
            <a:r>
              <a:rPr lang="en-US" altLang="zh-CN" sz="1400" dirty="0">
                <a:solidFill>
                  <a:schemeClr val="tx1">
                    <a:lumMod val="75000"/>
                    <a:lumOff val="25000"/>
                  </a:schemeClr>
                </a:solidFill>
                <a:latin typeface="+mn-ea"/>
              </a:rPr>
              <a:t>2025</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3</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8</a:t>
            </a:r>
            <a:r>
              <a:rPr lang="zh-CN" altLang="en-US" sz="1400" dirty="0">
                <a:solidFill>
                  <a:schemeClr val="tx1">
                    <a:lumMod val="75000"/>
                    <a:lumOff val="25000"/>
                  </a:schemeClr>
                </a:solidFill>
                <a:latin typeface="+mn-ea"/>
              </a:rPr>
              <a:t>日</a:t>
            </a:r>
            <a:r>
              <a:rPr lang="en-US" altLang="zh-CN" sz="1400" dirty="0">
                <a:solidFill>
                  <a:schemeClr val="tx1">
                    <a:lumMod val="75000"/>
                    <a:lumOff val="25000"/>
                  </a:schemeClr>
                </a:solidFill>
                <a:latin typeface="+mn-ea"/>
              </a:rPr>
              <a:t>-4</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20</a:t>
            </a:r>
            <a:r>
              <a:rPr lang="zh-CN" altLang="en-US" sz="1400" dirty="0">
                <a:solidFill>
                  <a:schemeClr val="tx1">
                    <a:lumMod val="75000"/>
                    <a:lumOff val="25000"/>
                  </a:schemeClr>
                </a:solidFill>
                <a:latin typeface="+mn-ea"/>
              </a:rPr>
              <a:t>日：系统实现，完成各模块开发与调试。</a:t>
            </a:r>
          </a:p>
          <a:p>
            <a:pPr algn="l">
              <a:lnSpc>
                <a:spcPct val="130000"/>
              </a:lnSpc>
              <a:defRPr/>
            </a:pPr>
            <a:r>
              <a:rPr lang="en-US" altLang="zh-CN" sz="1400" dirty="0">
                <a:solidFill>
                  <a:schemeClr val="tx1">
                    <a:lumMod val="75000"/>
                    <a:lumOff val="25000"/>
                  </a:schemeClr>
                </a:solidFill>
                <a:latin typeface="+mn-ea"/>
              </a:rPr>
              <a:t>2025</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4</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20</a:t>
            </a:r>
            <a:r>
              <a:rPr lang="zh-CN" altLang="en-US" sz="1400" dirty="0">
                <a:solidFill>
                  <a:schemeClr val="tx1">
                    <a:lumMod val="75000"/>
                    <a:lumOff val="25000"/>
                  </a:schemeClr>
                </a:solidFill>
                <a:latin typeface="+mn-ea"/>
              </a:rPr>
              <a:t>日</a:t>
            </a:r>
            <a:r>
              <a:rPr lang="en-US" altLang="zh-CN" sz="1400" dirty="0">
                <a:solidFill>
                  <a:schemeClr val="tx1">
                    <a:lumMod val="75000"/>
                    <a:lumOff val="25000"/>
                  </a:schemeClr>
                </a:solidFill>
                <a:latin typeface="+mn-ea"/>
              </a:rPr>
              <a:t>-5</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5</a:t>
            </a:r>
            <a:r>
              <a:rPr lang="zh-CN" altLang="en-US" sz="1400" dirty="0">
                <a:solidFill>
                  <a:schemeClr val="tx1">
                    <a:lumMod val="75000"/>
                    <a:lumOff val="25000"/>
                  </a:schemeClr>
                </a:solidFill>
                <a:latin typeface="+mn-ea"/>
              </a:rPr>
              <a:t>日：系统测试、完善和文档编写。</a:t>
            </a:r>
          </a:p>
          <a:p>
            <a:pPr algn="l">
              <a:lnSpc>
                <a:spcPct val="130000"/>
              </a:lnSpc>
              <a:defRPr/>
            </a:pPr>
            <a:r>
              <a:rPr lang="en-US" altLang="zh-CN" sz="1400" dirty="0">
                <a:solidFill>
                  <a:schemeClr val="tx1">
                    <a:lumMod val="75000"/>
                    <a:lumOff val="25000"/>
                  </a:schemeClr>
                </a:solidFill>
                <a:latin typeface="+mn-ea"/>
              </a:rPr>
              <a:t>2025</a:t>
            </a:r>
            <a:r>
              <a:rPr lang="zh-CN" altLang="en-US" sz="1400" dirty="0">
                <a:solidFill>
                  <a:schemeClr val="tx1">
                    <a:lumMod val="75000"/>
                    <a:lumOff val="25000"/>
                  </a:schemeClr>
                </a:solidFill>
                <a:latin typeface="+mn-ea"/>
              </a:rPr>
              <a:t>年</a:t>
            </a:r>
            <a:r>
              <a:rPr lang="en-US" altLang="zh-CN" sz="1400" dirty="0">
                <a:solidFill>
                  <a:schemeClr val="tx1">
                    <a:lumMod val="75000"/>
                    <a:lumOff val="25000"/>
                  </a:schemeClr>
                </a:solidFill>
                <a:latin typeface="+mn-ea"/>
              </a:rPr>
              <a:t>5</a:t>
            </a:r>
            <a:r>
              <a:rPr lang="zh-CN" altLang="en-US" sz="1400" dirty="0">
                <a:solidFill>
                  <a:schemeClr val="tx1">
                    <a:lumMod val="75000"/>
                    <a:lumOff val="25000"/>
                  </a:schemeClr>
                </a:solidFill>
                <a:latin typeface="+mn-ea"/>
              </a:rPr>
              <a:t>月</a:t>
            </a:r>
            <a:r>
              <a:rPr lang="en-US" altLang="zh-CN" sz="1400" dirty="0">
                <a:solidFill>
                  <a:schemeClr val="tx1">
                    <a:lumMod val="75000"/>
                    <a:lumOff val="25000"/>
                  </a:schemeClr>
                </a:solidFill>
                <a:latin typeface="+mn-ea"/>
              </a:rPr>
              <a:t>20</a:t>
            </a:r>
            <a:r>
              <a:rPr lang="zh-CN" altLang="en-US" sz="1400" dirty="0">
                <a:solidFill>
                  <a:schemeClr val="tx1">
                    <a:lumMod val="75000"/>
                    <a:lumOff val="25000"/>
                  </a:schemeClr>
                </a:solidFill>
                <a:latin typeface="+mn-ea"/>
              </a:rPr>
              <a:t>日：准备答辩材料，参加毕业答辩。</a:t>
            </a:r>
          </a:p>
        </p:txBody>
      </p:sp>
      <p:pic>
        <p:nvPicPr>
          <p:cNvPr id="1028" name="Picture 4" descr="20个快速时间管理技巧，帮助你提升工作效率">
            <a:extLst>
              <a:ext uri="{FF2B5EF4-FFF2-40B4-BE49-F238E27FC236}">
                <a16:creationId xmlns:a16="http://schemas.microsoft.com/office/drawing/2014/main" id="{8B8B965E-CA91-D12D-CC8B-118411F8A6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5139" y="2474096"/>
            <a:ext cx="3888262" cy="259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659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a:t>致谢</a:t>
            </a:r>
            <a:br>
              <a:rPr lang="en-US" altLang="zh-CN" dirty="0"/>
            </a:br>
            <a:r>
              <a:rPr lang="zh-CN" altLang="en-US" dirty="0"/>
              <a:t>各位导师和同学</a:t>
            </a:r>
          </a:p>
        </p:txBody>
      </p:sp>
      <p:sp>
        <p:nvSpPr>
          <p:cNvPr id="7" name="文本占位符 6"/>
          <p:cNvSpPr>
            <a:spLocks noGrp="1"/>
          </p:cNvSpPr>
          <p:nvPr>
            <p:ph type="body" sz="quarter" idx="18"/>
          </p:nvPr>
        </p:nvSpPr>
        <p:spPr>
          <a:xfrm>
            <a:off x="6678613" y="4565054"/>
            <a:ext cx="4604544" cy="310871"/>
          </a:xfrm>
        </p:spPr>
        <p:txBody>
          <a:bodyPr/>
          <a:lstStyle/>
          <a:p>
            <a:r>
              <a:rPr lang="zh-CN" altLang="en-US" dirty="0"/>
              <a:t>西北大学       信息科学与技术学院（软件学院）</a:t>
            </a:r>
            <a:endParaRPr lang="en-US" altLang="en-US" dirty="0"/>
          </a:p>
        </p:txBody>
      </p:sp>
      <p:sp>
        <p:nvSpPr>
          <p:cNvPr id="6" name="文本占位符 5"/>
          <p:cNvSpPr>
            <a:spLocks noGrp="1"/>
          </p:cNvSpPr>
          <p:nvPr>
            <p:ph type="body" sz="quarter" idx="10"/>
          </p:nvPr>
        </p:nvSpPr>
        <p:spPr/>
        <p:txBody>
          <a:bodyPr/>
          <a:lstStyle/>
          <a:p>
            <a:r>
              <a:rPr lang="zh-CN" altLang="en-US" dirty="0"/>
              <a:t>答辩人：俞家宝</a:t>
            </a:r>
            <a:endParaRPr lang="en-US" altLang="zh-CN" dirty="0"/>
          </a:p>
          <a:p>
            <a:r>
              <a:rPr lang="zh-CN" altLang="en-US" dirty="0"/>
              <a:t>汇报时间：</a:t>
            </a:r>
            <a:r>
              <a:rPr lang="en-US" altLang="zh-CN" dirty="0"/>
              <a:t>2025</a:t>
            </a:r>
            <a:r>
              <a:rPr lang="zh-CN" altLang="en-US" dirty="0"/>
              <a:t>年</a:t>
            </a:r>
            <a:r>
              <a:rPr lang="en-US" altLang="zh-CN" dirty="0"/>
              <a:t>1</a:t>
            </a:r>
            <a:r>
              <a:rPr lang="zh-CN" altLang="en-US" dirty="0"/>
              <a:t>月</a:t>
            </a:r>
            <a:r>
              <a:rPr lang="en-US" altLang="zh-CN" dirty="0"/>
              <a:t>7</a:t>
            </a:r>
            <a:r>
              <a:rPr lang="zh-CN" altLang="en-US" dirty="0"/>
              <a:t>日</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7282" y="1700808"/>
            <a:ext cx="10954359" cy="4083608"/>
            <a:chOff x="757282" y="1700808"/>
            <a:chExt cx="10954359" cy="4083608"/>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57282" y="1700808"/>
              <a:ext cx="10954359" cy="4083608"/>
              <a:chOff x="1175743" y="1700808"/>
              <a:chExt cx="10528466" cy="4083608"/>
            </a:xfrm>
          </p:grpSpPr>
          <p:sp>
            <p:nvSpPr>
              <p:cNvPr id="7" name="iṡľïḑè"/>
              <p:cNvSpPr txBox="1"/>
              <p:nvPr/>
            </p:nvSpPr>
            <p:spPr bwMode="auto">
              <a:xfrm>
                <a:off x="4005914"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a:latin typeface="+mn-lt"/>
                    <a:ea typeface="+mn-ea"/>
                    <a:sym typeface="+mn-lt"/>
                  </a:rPr>
                  <a:t>一、选题的背景与意义</a:t>
                </a:r>
                <a:endParaRPr lang="en-US" altLang="zh-CN" sz="2400" dirty="0">
                  <a:latin typeface="+mn-lt"/>
                  <a:ea typeface="+mn-ea"/>
                  <a:sym typeface="+mn-lt"/>
                </a:endParaRPr>
              </a:p>
              <a:p>
                <a:pPr>
                  <a:lnSpc>
                    <a:spcPct val="200000"/>
                  </a:lnSpc>
                </a:pPr>
                <a:r>
                  <a:rPr lang="zh-CN" altLang="en-US" sz="2400" dirty="0">
                    <a:latin typeface="+mn-lt"/>
                    <a:ea typeface="+mn-ea"/>
                    <a:sym typeface="+mn-lt"/>
                  </a:rPr>
                  <a:t>二、</a:t>
                </a:r>
                <a:r>
                  <a:rPr lang="zh-CN" altLang="en-US" sz="2400" dirty="0">
                    <a:sym typeface="+mn-lt"/>
                  </a:rPr>
                  <a:t>国内外研究现状及综述</a:t>
                </a:r>
                <a:endParaRPr lang="en-US" altLang="zh-CN" sz="2400" dirty="0">
                  <a:sym typeface="+mn-lt"/>
                </a:endParaRPr>
              </a:p>
              <a:p>
                <a:pPr>
                  <a:lnSpc>
                    <a:spcPct val="200000"/>
                  </a:lnSpc>
                </a:pPr>
                <a:r>
                  <a:rPr lang="zh-CN" altLang="en-US" sz="2400" dirty="0">
                    <a:latin typeface="+mn-lt"/>
                    <a:ea typeface="+mn-ea"/>
                    <a:sym typeface="+mn-lt"/>
                  </a:rPr>
                  <a:t>三、研究（设计）方法与技术路线</a:t>
                </a:r>
                <a:endParaRPr lang="en-US" altLang="zh-CN" sz="2400" dirty="0">
                  <a:latin typeface="+mn-lt"/>
                  <a:ea typeface="+mn-ea"/>
                  <a:sym typeface="+mn-lt"/>
                </a:endParaRPr>
              </a:p>
              <a:p>
                <a:pPr>
                  <a:lnSpc>
                    <a:spcPct val="200000"/>
                  </a:lnSpc>
                </a:pPr>
                <a:r>
                  <a:rPr lang="zh-CN" altLang="en-US" sz="2400" dirty="0">
                    <a:latin typeface="+mn-lt"/>
                    <a:ea typeface="+mn-ea"/>
                    <a:sym typeface="+mn-lt"/>
                  </a:rPr>
                  <a:t>四、可行性分析</a:t>
                </a:r>
                <a:endParaRPr lang="en-US" altLang="zh-CN" sz="2400" dirty="0">
                  <a:latin typeface="+mn-lt"/>
                  <a:ea typeface="+mn-ea"/>
                  <a:sym typeface="+mn-lt"/>
                </a:endParaRPr>
              </a:p>
              <a:p>
                <a:pPr>
                  <a:lnSpc>
                    <a:spcPct val="200000"/>
                  </a:lnSpc>
                </a:pPr>
                <a:r>
                  <a:rPr lang="zh-CN" altLang="en-US" sz="2400" dirty="0">
                    <a:latin typeface="+mn-lt"/>
                    <a:ea typeface="+mn-ea"/>
                    <a:sym typeface="+mn-lt"/>
                  </a:rPr>
                  <a:t>五、工作步骤与时间安排</a:t>
                </a: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743" y="1700808"/>
                <a:ext cx="2521108" cy="584775"/>
              </a:xfrm>
              <a:prstGeom prst="rect">
                <a:avLst/>
              </a:prstGeom>
              <a:solidFill>
                <a:schemeClr val="bg1"/>
              </a:solidFill>
            </p:spPr>
            <p:txBody>
              <a:bodyPr wrap="square" rtlCol="0">
                <a:spAutoFit/>
              </a:bodyPr>
              <a:lstStyle/>
              <a:p>
                <a:pPr algn="r"/>
                <a:r>
                  <a:rPr lang="zh-CN" altLang="en-US" sz="3200" b="1" dirty="0">
                    <a:solidFill>
                      <a:schemeClr val="accent1"/>
                    </a:solidFill>
                    <a:cs typeface="+mn-ea"/>
                    <a:sym typeface="+mn-lt"/>
                  </a:rPr>
                  <a:t>汇报大纲</a:t>
                </a:r>
                <a:endParaRPr lang="tr-TR"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en-US" sz="2800" dirty="0">
                <a:latin typeface="+mn-lt"/>
                <a:ea typeface="+mn-ea"/>
                <a:sym typeface="+mn-lt"/>
              </a:rPr>
              <a:t>选题的背景与意义</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3</a:t>
            </a:fld>
            <a:endParaRPr lang="zh-CN" altLang="en-US" dirty="0"/>
          </a:p>
        </p:txBody>
      </p:sp>
      <p:sp>
        <p:nvSpPr>
          <p:cNvPr id="5" name="矩形 4"/>
          <p:cNvSpPr/>
          <p:nvPr/>
        </p:nvSpPr>
        <p:spPr>
          <a:xfrm>
            <a:off x="1485269" y="2259367"/>
            <a:ext cx="6149972" cy="1784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sz="1600" dirty="0">
                <a:solidFill>
                  <a:schemeClr val="tx1">
                    <a:lumMod val="50000"/>
                    <a:lumOff val="50000"/>
                  </a:schemeClr>
                </a:solidFill>
              </a:rPr>
              <a:t>本研究旨在设计并实现一款基于软件工程技术的流浪动物救助平台，以解决当前流浪动物救助工作中存在的诸多问题。该平台将提供后台信息管理功能，实现线上领养申请，设立求助发布功能，建立综合性数据库，以及创建社区板块。通过这些功能，本研究期望缓解传统流浪动物救助工作所面临的缺乏有效的管理方法、资金和物资短缺、领养流程不畅等问题，促进信息共享与交流，并提高公众对流浪动物救助的关注度。</a:t>
            </a:r>
          </a:p>
        </p:txBody>
      </p:sp>
      <p:sp>
        <p:nvSpPr>
          <p:cNvPr id="7" name="矩形 6"/>
          <p:cNvSpPr/>
          <p:nvPr/>
        </p:nvSpPr>
        <p:spPr>
          <a:xfrm>
            <a:off x="1033787" y="1223844"/>
            <a:ext cx="7052937" cy="369332"/>
          </a:xfrm>
          <a:prstGeom prst="rect">
            <a:avLst/>
          </a:prstGeom>
        </p:spPr>
        <p:txBody>
          <a:bodyPr wrap="square">
            <a:spAutoFit/>
          </a:bodyPr>
          <a:lstStyle/>
          <a:p>
            <a:r>
              <a:rPr lang="zh-CN" altLang="en-US" b="1" dirty="0">
                <a:solidFill>
                  <a:schemeClr val="accent2">
                    <a:lumMod val="75000"/>
                  </a:schemeClr>
                </a:solidFill>
              </a:rPr>
              <a:t>(一) 选题背景</a:t>
            </a:r>
          </a:p>
        </p:txBody>
      </p:sp>
      <p:pic>
        <p:nvPicPr>
          <p:cNvPr id="2050" name="Picture 2" descr="北京流浪动物救助者李林：“让它们都有一个家”_手机新浪网">
            <a:extLst>
              <a:ext uri="{FF2B5EF4-FFF2-40B4-BE49-F238E27FC236}">
                <a16:creationId xmlns:a16="http://schemas.microsoft.com/office/drawing/2014/main" id="{106D37C4-D47B-0A62-BE7B-3651D3653B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1826" y="1682213"/>
            <a:ext cx="3977117" cy="2938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D94DD-71F8-5119-6923-2E3F9179CD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ECBFAA-CE7E-A5AA-C220-550BDB0D8EEB}"/>
              </a:ext>
            </a:extLst>
          </p:cNvPr>
          <p:cNvSpPr>
            <a:spLocks noGrp="1"/>
          </p:cNvSpPr>
          <p:nvPr>
            <p:ph type="title"/>
          </p:nvPr>
        </p:nvSpPr>
        <p:spPr/>
        <p:txBody>
          <a:bodyPr/>
          <a:lstStyle/>
          <a:p>
            <a:r>
              <a:rPr lang="zh-CN" altLang="en-US" dirty="0"/>
              <a:t>一、</a:t>
            </a:r>
            <a:r>
              <a:rPr lang="zh-CN" altLang="en-US" sz="2800" dirty="0">
                <a:latin typeface="+mn-lt"/>
                <a:ea typeface="+mn-ea"/>
                <a:sym typeface="+mn-lt"/>
              </a:rPr>
              <a:t>选题的背景与意义</a:t>
            </a:r>
            <a:endParaRPr lang="zh-CN" altLang="en-US" dirty="0"/>
          </a:p>
        </p:txBody>
      </p:sp>
      <p:sp>
        <p:nvSpPr>
          <p:cNvPr id="4" name="灯片编号占位符 3">
            <a:extLst>
              <a:ext uri="{FF2B5EF4-FFF2-40B4-BE49-F238E27FC236}">
                <a16:creationId xmlns:a16="http://schemas.microsoft.com/office/drawing/2014/main" id="{04D8E991-758F-AF58-559F-9B9AD4102BB1}"/>
              </a:ext>
            </a:extLst>
          </p:cNvPr>
          <p:cNvSpPr>
            <a:spLocks noGrp="1"/>
          </p:cNvSpPr>
          <p:nvPr>
            <p:ph type="sldNum" sz="quarter" idx="12"/>
          </p:nvPr>
        </p:nvSpPr>
        <p:spPr/>
        <p:txBody>
          <a:bodyPr/>
          <a:lstStyle/>
          <a:p>
            <a:fld id="{5DD3DB80-B894-403A-B48E-6FDC1A72010E}" type="slidenum">
              <a:rPr lang="zh-CN" altLang="en-US" smtClean="0"/>
              <a:t>4</a:t>
            </a:fld>
            <a:endParaRPr lang="zh-CN" altLang="en-US" dirty="0"/>
          </a:p>
        </p:txBody>
      </p:sp>
      <p:sp>
        <p:nvSpPr>
          <p:cNvPr id="5" name="矩形 4">
            <a:extLst>
              <a:ext uri="{FF2B5EF4-FFF2-40B4-BE49-F238E27FC236}">
                <a16:creationId xmlns:a16="http://schemas.microsoft.com/office/drawing/2014/main" id="{0EBD307A-0411-46DF-1BB6-CBF349119439}"/>
              </a:ext>
            </a:extLst>
          </p:cNvPr>
          <p:cNvSpPr/>
          <p:nvPr/>
        </p:nvSpPr>
        <p:spPr>
          <a:xfrm>
            <a:off x="971550" y="1850432"/>
            <a:ext cx="6965317" cy="1784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50000"/>
              </a:lnSpc>
            </a:pPr>
            <a:r>
              <a:rPr lang="zh-CN" altLang="en-US" sz="1600" dirty="0">
                <a:solidFill>
                  <a:schemeClr val="tx1">
                    <a:lumMod val="50000"/>
                    <a:lumOff val="50000"/>
                  </a:schemeClr>
                </a:solidFill>
              </a:rPr>
              <a:t>本研究通过应用领域驱动设计、</a:t>
            </a:r>
            <a:r>
              <a:rPr lang="en-US" altLang="zh-CN" sz="1600" dirty="0" err="1">
                <a:solidFill>
                  <a:schemeClr val="tx1">
                    <a:lumMod val="50000"/>
                    <a:lumOff val="50000"/>
                  </a:schemeClr>
                </a:solidFill>
              </a:rPr>
              <a:t>SpringBoot</a:t>
            </a:r>
            <a:r>
              <a:rPr lang="zh-CN" altLang="en-US" sz="1600" dirty="0">
                <a:solidFill>
                  <a:schemeClr val="tx1">
                    <a:lumMod val="50000"/>
                    <a:lumOff val="50000"/>
                  </a:schemeClr>
                </a:solidFill>
              </a:rPr>
              <a:t>框架和</a:t>
            </a:r>
            <a:r>
              <a:rPr lang="en-US" altLang="zh-CN" sz="1600" dirty="0">
                <a:solidFill>
                  <a:schemeClr val="tx1">
                    <a:lumMod val="50000"/>
                    <a:lumOff val="50000"/>
                  </a:schemeClr>
                </a:solidFill>
              </a:rPr>
              <a:t>Uni-App</a:t>
            </a:r>
            <a:r>
              <a:rPr lang="zh-CN" altLang="en-US" sz="1600" dirty="0">
                <a:solidFill>
                  <a:schemeClr val="tx1">
                    <a:lumMod val="50000"/>
                    <a:lumOff val="50000"/>
                  </a:schemeClr>
                </a:solidFill>
              </a:rPr>
              <a:t>框架等先进技术，为复杂社会问题的技术解决方案提供了一个创新模型。这种跨学科的研究方法不仅丰富了软件工程在社会公益领域的应用理论，也为其他类似社会问题的解决提供了可借鉴的理论框架和技术路径。</a:t>
            </a:r>
          </a:p>
        </p:txBody>
      </p:sp>
      <p:sp>
        <p:nvSpPr>
          <p:cNvPr id="7" name="矩形 6">
            <a:extLst>
              <a:ext uri="{FF2B5EF4-FFF2-40B4-BE49-F238E27FC236}">
                <a16:creationId xmlns:a16="http://schemas.microsoft.com/office/drawing/2014/main" id="{E5AC0583-6091-5694-7E93-25D45750589B}"/>
              </a:ext>
            </a:extLst>
          </p:cNvPr>
          <p:cNvSpPr/>
          <p:nvPr/>
        </p:nvSpPr>
        <p:spPr>
          <a:xfrm>
            <a:off x="1033787" y="1223844"/>
            <a:ext cx="7052937" cy="369332"/>
          </a:xfrm>
          <a:prstGeom prst="rect">
            <a:avLst/>
          </a:prstGeom>
        </p:spPr>
        <p:txBody>
          <a:bodyPr wrap="square">
            <a:spAutoFit/>
          </a:bodyPr>
          <a:lstStyle/>
          <a:p>
            <a:r>
              <a:rPr lang="zh-CN" altLang="en-US" b="1" dirty="0">
                <a:solidFill>
                  <a:schemeClr val="accent2">
                    <a:lumMod val="75000"/>
                  </a:schemeClr>
                </a:solidFill>
              </a:rPr>
              <a:t>(二) 选题意义</a:t>
            </a:r>
          </a:p>
        </p:txBody>
      </p:sp>
      <p:pic>
        <p:nvPicPr>
          <p:cNvPr id="6" name="图片 5">
            <a:extLst>
              <a:ext uri="{FF2B5EF4-FFF2-40B4-BE49-F238E27FC236}">
                <a16:creationId xmlns:a16="http://schemas.microsoft.com/office/drawing/2014/main" id="{01DF0368-A9C6-F8AC-B2BA-97BD4A53908F}"/>
              </a:ext>
            </a:extLst>
          </p:cNvPr>
          <p:cNvPicPr>
            <a:picLocks noChangeAspect="1"/>
          </p:cNvPicPr>
          <p:nvPr/>
        </p:nvPicPr>
        <p:blipFill>
          <a:blip r:embed="rId3"/>
          <a:stretch>
            <a:fillRect/>
          </a:stretch>
        </p:blipFill>
        <p:spPr>
          <a:xfrm>
            <a:off x="8610599" y="1637269"/>
            <a:ext cx="2808073" cy="3744097"/>
          </a:xfrm>
          <a:prstGeom prst="rect">
            <a:avLst/>
          </a:prstGeom>
        </p:spPr>
      </p:pic>
    </p:spTree>
    <p:extLst>
      <p:ext uri="{BB962C8B-B14F-4D97-AF65-F5344CB8AC3E}">
        <p14:creationId xmlns:p14="http://schemas.microsoft.com/office/powerpoint/2010/main" val="376516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76104" y="353189"/>
            <a:ext cx="3186721" cy="523220"/>
          </a:xfrm>
          <a:prstGeom prst="rect">
            <a:avLst/>
          </a:prstGeom>
          <a:noFill/>
        </p:spPr>
        <p:txBody>
          <a:bodyPr wrap="square" rtlCol="0">
            <a:spAutoFit/>
          </a:bodyPr>
          <a:lstStyle/>
          <a:p>
            <a:pPr algn="dist"/>
            <a:r>
              <a:rPr lang="zh-CN" altLang="en-US" sz="2800" b="1" dirty="0">
                <a:solidFill>
                  <a:schemeClr val="tx1">
                    <a:lumMod val="75000"/>
                    <a:lumOff val="25000"/>
                  </a:schemeClr>
                </a:solidFill>
              </a:rPr>
              <a:t>二、国外研究现状</a:t>
            </a:r>
          </a:p>
        </p:txBody>
      </p:sp>
      <p:pic>
        <p:nvPicPr>
          <p:cNvPr id="6" name="图片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2" y="1768128"/>
            <a:ext cx="3241675" cy="4989195"/>
          </a:xfrm>
          <a:prstGeom prst="rect">
            <a:avLst/>
          </a:prstGeom>
          <a:ln w="6350">
            <a:noFill/>
          </a:ln>
        </p:spPr>
      </p:pic>
      <p:grpSp>
        <p:nvGrpSpPr>
          <p:cNvPr id="39" name="组合 38"/>
          <p:cNvGrpSpPr/>
          <p:nvPr>
            <p:custDataLst>
              <p:tags r:id="rId1"/>
            </p:custDataLst>
          </p:nvPr>
        </p:nvGrpSpPr>
        <p:grpSpPr>
          <a:xfrm>
            <a:off x="3546773" y="1623583"/>
            <a:ext cx="759508" cy="4988376"/>
            <a:chOff x="5659232" y="1587501"/>
            <a:chExt cx="578262" cy="4114800"/>
          </a:xfrm>
        </p:grpSpPr>
        <p:cxnSp>
          <p:nvCxnSpPr>
            <p:cNvPr id="9" name="直接连接符 8"/>
            <p:cNvCxnSpPr/>
            <p:nvPr>
              <p:custDataLst>
                <p:tags r:id="rId2"/>
              </p:custDataLst>
            </p:nvPr>
          </p:nvCxnSpPr>
          <p:spPr>
            <a:xfrm>
              <a:off x="5943600" y="1587501"/>
              <a:ext cx="0" cy="4114800"/>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custDataLst>
                <p:tags r:id="rId3"/>
              </p:custDataLst>
            </p:nvPr>
          </p:nvSpPr>
          <p:spPr>
            <a:xfrm>
              <a:off x="5659232" y="1802020"/>
              <a:ext cx="578262" cy="578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custDataLst>
                <p:tags r:id="rId4"/>
              </p:custDataLst>
            </p:nvPr>
          </p:nvSpPr>
          <p:spPr>
            <a:xfrm>
              <a:off x="5659232" y="3359151"/>
              <a:ext cx="578262" cy="578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custDataLst>
                <p:tags r:id="rId5"/>
              </p:custDataLst>
            </p:nvPr>
          </p:nvSpPr>
          <p:spPr>
            <a:xfrm>
              <a:off x="5659232" y="4916283"/>
              <a:ext cx="578262" cy="578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灯泡"/>
            <p:cNvPicPr>
              <a:picLocks noChangeAspect="1"/>
            </p:cNvPicPr>
            <p:nvPr>
              <p:custDataLst>
                <p:tags r:id="rId6"/>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8344" y="1901131"/>
              <a:ext cx="380038" cy="380038"/>
            </a:xfrm>
            <a:prstGeom prst="rect">
              <a:avLst/>
            </a:prstGeom>
          </p:spPr>
        </p:pic>
        <p:pic>
          <p:nvPicPr>
            <p:cNvPr id="19" name="图形 18" descr="毕业帽"/>
            <p:cNvPicPr>
              <a:picLocks noChangeAspect="1"/>
            </p:cNvPicPr>
            <p:nvPr>
              <p:custDataLst>
                <p:tags r:id="rId7"/>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8344" y="3458262"/>
              <a:ext cx="380038" cy="380038"/>
            </a:xfrm>
            <a:prstGeom prst="rect">
              <a:avLst/>
            </a:prstGeom>
          </p:spPr>
        </p:pic>
        <p:pic>
          <p:nvPicPr>
            <p:cNvPr id="21" name="图形 20" descr="原子"/>
            <p:cNvPicPr>
              <a:picLocks noChangeAspect="1"/>
            </p:cNvPicPr>
            <p:nvPr>
              <p:custDataLst>
                <p:tags r:id="rId8"/>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58344" y="5015394"/>
              <a:ext cx="380038" cy="380038"/>
            </a:xfrm>
            <a:prstGeom prst="rect">
              <a:avLst/>
            </a:prstGeom>
          </p:spPr>
        </p:pic>
      </p:grpSp>
      <p:sp>
        <p:nvSpPr>
          <p:cNvPr id="2" name="文本框 1"/>
          <p:cNvSpPr txBox="1"/>
          <p:nvPr/>
        </p:nvSpPr>
        <p:spPr>
          <a:xfrm>
            <a:off x="4437677" y="1448139"/>
            <a:ext cx="7838759" cy="338554"/>
          </a:xfrm>
          <a:prstGeom prst="rect">
            <a:avLst/>
          </a:prstGeom>
          <a:noFill/>
        </p:spPr>
        <p:txBody>
          <a:bodyPr wrap="square" rtlCol="0">
            <a:spAutoFit/>
          </a:bodyPr>
          <a:lstStyle/>
          <a:p>
            <a:r>
              <a:rPr lang="en-US" altLang="zh-CN" sz="1600" dirty="0"/>
              <a:t>An Evaluation of the Role the Internet Site Petfinder Plays in Cat Adoptions</a:t>
            </a:r>
            <a:endParaRPr lang="zh-CN" altLang="en-US" sz="1600" dirty="0"/>
          </a:p>
        </p:txBody>
      </p:sp>
      <p:sp>
        <p:nvSpPr>
          <p:cNvPr id="4" name="文本框 3"/>
          <p:cNvSpPr txBox="1"/>
          <p:nvPr/>
        </p:nvSpPr>
        <p:spPr>
          <a:xfrm>
            <a:off x="4437677" y="1747859"/>
            <a:ext cx="6553657" cy="716658"/>
          </a:xfrm>
          <a:prstGeom prst="rect">
            <a:avLst/>
          </a:prstGeom>
          <a:noFill/>
        </p:spPr>
        <p:txBody>
          <a:bodyPr wrap="square" rtlCol="0">
            <a:noAutofit/>
          </a:bodyPr>
          <a:lstStyle/>
          <a:p>
            <a:pPr algn="just"/>
            <a:r>
              <a:rPr lang="en-US" altLang="zh-CN" sz="1200" dirty="0"/>
              <a:t>Kim</a:t>
            </a:r>
            <a:r>
              <a:rPr lang="zh-CN" altLang="en-US" sz="1200" dirty="0"/>
              <a:t>等人（</a:t>
            </a:r>
            <a:r>
              <a:rPr lang="en-US" altLang="zh-CN" sz="1200" dirty="0"/>
              <a:t>2015</a:t>
            </a:r>
            <a:r>
              <a:rPr lang="zh-CN" altLang="en-US" sz="1200" dirty="0"/>
              <a:t>）研究了使用</a:t>
            </a:r>
            <a:r>
              <a:rPr lang="en-US" altLang="zh-CN" sz="1200" dirty="0"/>
              <a:t>Redis</a:t>
            </a:r>
            <a:r>
              <a:rPr lang="zh-CN" altLang="en-US" sz="1200" dirty="0"/>
              <a:t>缓存技术来提高</a:t>
            </a:r>
            <a:r>
              <a:rPr lang="en-US" altLang="zh-CN" sz="1200" dirty="0"/>
              <a:t>Web</a:t>
            </a:r>
            <a:r>
              <a:rPr lang="zh-CN" altLang="en-US" sz="1200" dirty="0"/>
              <a:t>服务的性能。</a:t>
            </a:r>
            <a:endParaRPr lang="en-US" altLang="zh-CN" sz="1200" dirty="0"/>
          </a:p>
          <a:p>
            <a:pPr algn="just"/>
            <a:r>
              <a:rPr lang="zh-CN" altLang="en-US" sz="1200" dirty="0"/>
              <a:t>研究提出了使用</a:t>
            </a:r>
            <a:r>
              <a:rPr lang="en-US" altLang="zh-CN" sz="1200" dirty="0"/>
              <a:t>Redis</a:t>
            </a:r>
            <a:r>
              <a:rPr lang="zh-CN" altLang="en-US" sz="1200" dirty="0"/>
              <a:t>来改善用户访问日志处理性能，从而提高</a:t>
            </a:r>
            <a:r>
              <a:rPr lang="en-US" altLang="zh-CN" sz="1200" dirty="0"/>
              <a:t>Web</a:t>
            </a:r>
            <a:r>
              <a:rPr lang="zh-CN" altLang="en-US" sz="1200" dirty="0"/>
              <a:t>服务整体性能的方法。这种使用</a:t>
            </a:r>
            <a:r>
              <a:rPr lang="en-US" altLang="zh-CN" sz="1200" dirty="0"/>
              <a:t>NoSQL</a:t>
            </a:r>
            <a:r>
              <a:rPr lang="zh-CN" altLang="en-US" sz="1200" dirty="0"/>
              <a:t>数据库进行缓存的方法对于系统的性能优化具有重要启示，特别是在处理大量信息和用户访问数据时。</a:t>
            </a:r>
            <a:endParaRPr lang="en-US" altLang="zh-CN" sz="1200" dirty="0"/>
          </a:p>
        </p:txBody>
      </p:sp>
      <p:sp>
        <p:nvSpPr>
          <p:cNvPr id="5" name="文本框 4"/>
          <p:cNvSpPr txBox="1"/>
          <p:nvPr/>
        </p:nvSpPr>
        <p:spPr>
          <a:xfrm>
            <a:off x="4440402" y="2602947"/>
            <a:ext cx="7168765" cy="291465"/>
          </a:xfrm>
          <a:prstGeom prst="rect">
            <a:avLst/>
          </a:prstGeom>
          <a:noFill/>
        </p:spPr>
        <p:txBody>
          <a:bodyPr wrap="square" rtlCol="0">
            <a:noAutofit/>
          </a:bodyPr>
          <a:lstStyle/>
          <a:p>
            <a:r>
              <a:rPr lang="en-US" altLang="zh-CN" sz="1600" dirty="0"/>
              <a:t>An Evaluation of the Role the Internet Site Petfinder Plays in Cat Adoptions</a:t>
            </a:r>
            <a:endParaRPr lang="zh-CN" altLang="en-US" sz="1600" dirty="0"/>
          </a:p>
        </p:txBody>
      </p:sp>
      <p:sp>
        <p:nvSpPr>
          <p:cNvPr id="7" name="文本框 6"/>
          <p:cNvSpPr txBox="1"/>
          <p:nvPr/>
        </p:nvSpPr>
        <p:spPr>
          <a:xfrm>
            <a:off x="4431687" y="2895047"/>
            <a:ext cx="6559647" cy="815619"/>
          </a:xfrm>
          <a:prstGeom prst="rect">
            <a:avLst/>
          </a:prstGeom>
          <a:noFill/>
        </p:spPr>
        <p:txBody>
          <a:bodyPr wrap="square" rtlCol="0">
            <a:noAutofit/>
          </a:bodyPr>
          <a:lstStyle/>
          <a:p>
            <a:pPr algn="just"/>
            <a:r>
              <a:rPr lang="en-US" altLang="zh-CN" sz="1200" dirty="0"/>
              <a:t>Workman</a:t>
            </a:r>
            <a:r>
              <a:rPr lang="zh-CN" altLang="en-US" sz="1200" dirty="0"/>
              <a:t>和</a:t>
            </a:r>
            <a:r>
              <a:rPr lang="en-US" altLang="zh-CN" sz="1200" dirty="0"/>
              <a:t>Hoffman</a:t>
            </a:r>
            <a:r>
              <a:rPr lang="zh-CN" altLang="en-US" sz="1200" dirty="0"/>
              <a:t>（</a:t>
            </a:r>
            <a:r>
              <a:rPr lang="en-US" altLang="zh-CN" sz="1200" dirty="0"/>
              <a:t>2015</a:t>
            </a:r>
            <a:r>
              <a:rPr lang="zh-CN" altLang="en-US" sz="1200" dirty="0"/>
              <a:t>）对</a:t>
            </a:r>
            <a:r>
              <a:rPr lang="en-US" altLang="zh-CN" sz="1200" dirty="0"/>
              <a:t>Petfinder</a:t>
            </a:r>
            <a:r>
              <a:rPr lang="zh-CN" altLang="en-US" sz="1200" dirty="0"/>
              <a:t>网站在猫咪收养中的作用进行了评估。</a:t>
            </a:r>
            <a:endParaRPr lang="en-US" altLang="zh-CN" sz="1200" dirty="0"/>
          </a:p>
          <a:p>
            <a:pPr algn="just"/>
            <a:r>
              <a:rPr lang="zh-CN" altLang="en-US" sz="1200" dirty="0"/>
              <a:t>该研究发现猫咪在网站上每天获得的点击次数与其在收容所的可收养时间呈负相关。年龄与可收养时间呈正相关，与每日点击次数呈负相关。揭示了在线平台对流浪动物收养的重要影响。</a:t>
            </a:r>
            <a:endParaRPr lang="en-US" altLang="zh-CN" sz="1200" dirty="0"/>
          </a:p>
        </p:txBody>
      </p:sp>
      <p:sp>
        <p:nvSpPr>
          <p:cNvPr id="8" name="文本框 7"/>
          <p:cNvSpPr txBox="1"/>
          <p:nvPr/>
        </p:nvSpPr>
        <p:spPr>
          <a:xfrm>
            <a:off x="4437678" y="3786178"/>
            <a:ext cx="7363022" cy="338554"/>
          </a:xfrm>
          <a:prstGeom prst="rect">
            <a:avLst/>
          </a:prstGeom>
          <a:noFill/>
        </p:spPr>
        <p:txBody>
          <a:bodyPr wrap="square" rtlCol="0">
            <a:spAutoFit/>
          </a:bodyPr>
          <a:lstStyle/>
          <a:p>
            <a:r>
              <a:rPr lang="en-US" altLang="zh-CN" sz="1600" dirty="0"/>
              <a:t>Research on Uni-app Based Cross-platform Digital Textbook System</a:t>
            </a:r>
            <a:endParaRPr lang="zh-CN" altLang="en-US" sz="1600" dirty="0"/>
          </a:p>
        </p:txBody>
      </p:sp>
      <p:sp>
        <p:nvSpPr>
          <p:cNvPr id="13" name="文本框 12"/>
          <p:cNvSpPr txBox="1"/>
          <p:nvPr/>
        </p:nvSpPr>
        <p:spPr>
          <a:xfrm>
            <a:off x="4437678" y="4163368"/>
            <a:ext cx="6498052" cy="1018540"/>
          </a:xfrm>
          <a:prstGeom prst="rect">
            <a:avLst/>
          </a:prstGeom>
          <a:noFill/>
        </p:spPr>
        <p:txBody>
          <a:bodyPr wrap="square" rtlCol="0">
            <a:noAutofit/>
          </a:bodyPr>
          <a:lstStyle/>
          <a:p>
            <a:pPr algn="just"/>
            <a:r>
              <a:rPr lang="en-US" altLang="zh-CN" sz="1200" dirty="0"/>
              <a:t>Zhang</a:t>
            </a:r>
            <a:r>
              <a:rPr lang="zh-CN" altLang="en-US" sz="1200" dirty="0"/>
              <a:t>等人（</a:t>
            </a:r>
            <a:r>
              <a:rPr lang="en-US" altLang="zh-CN" sz="1200" dirty="0"/>
              <a:t>2020</a:t>
            </a:r>
            <a:r>
              <a:rPr lang="zh-CN" altLang="en-US" sz="1200" dirty="0"/>
              <a:t>）研究了基于</a:t>
            </a:r>
            <a:r>
              <a:rPr lang="en-US" altLang="zh-CN" sz="1200" dirty="0"/>
              <a:t>Uni-app</a:t>
            </a:r>
            <a:r>
              <a:rPr lang="zh-CN" altLang="en-US" sz="1200" dirty="0"/>
              <a:t>的跨平台数字教材系统。</a:t>
            </a:r>
            <a:endParaRPr lang="en-US" altLang="zh-CN" sz="1200" dirty="0"/>
          </a:p>
          <a:p>
            <a:pPr algn="just"/>
            <a:r>
              <a:rPr lang="zh-CN" altLang="en-US" sz="1200" dirty="0"/>
              <a:t>该研究基于对移动</a:t>
            </a:r>
            <a:r>
              <a:rPr lang="en-US" altLang="zh-CN" sz="1200" dirty="0"/>
              <a:t>APP</a:t>
            </a:r>
            <a:r>
              <a:rPr lang="zh-CN" altLang="en-US" sz="1200" dirty="0"/>
              <a:t>开发技术的分析，提出了使用</a:t>
            </a:r>
            <a:r>
              <a:rPr lang="en-US" altLang="zh-CN" sz="1200" dirty="0" err="1"/>
              <a:t>uni</a:t>
            </a:r>
            <a:r>
              <a:rPr lang="en-US" altLang="zh-CN" sz="1200" dirty="0"/>
              <a:t>-app</a:t>
            </a:r>
            <a:r>
              <a:rPr lang="zh-CN" altLang="en-US" sz="1200" dirty="0"/>
              <a:t>技术来解决移动数字教材中存在的问题。这种跨平台技术可以降低应用开发的成本并提高覆盖范围。</a:t>
            </a:r>
            <a:endParaRPr lang="en-US" altLang="zh-CN" sz="1200" dirty="0"/>
          </a:p>
        </p:txBody>
      </p:sp>
      <p:sp>
        <p:nvSpPr>
          <p:cNvPr id="14" name="文本框 13">
            <a:extLst>
              <a:ext uri="{FF2B5EF4-FFF2-40B4-BE49-F238E27FC236}">
                <a16:creationId xmlns:a16="http://schemas.microsoft.com/office/drawing/2014/main" id="{13C9308E-B79F-FB4A-022B-6B23CD3FC21A}"/>
              </a:ext>
            </a:extLst>
          </p:cNvPr>
          <p:cNvSpPr txBox="1"/>
          <p:nvPr/>
        </p:nvSpPr>
        <p:spPr>
          <a:xfrm>
            <a:off x="4437677" y="5054499"/>
            <a:ext cx="7363023" cy="338554"/>
          </a:xfrm>
          <a:prstGeom prst="rect">
            <a:avLst/>
          </a:prstGeom>
          <a:noFill/>
        </p:spPr>
        <p:txBody>
          <a:bodyPr wrap="square" rtlCol="0">
            <a:spAutoFit/>
          </a:bodyPr>
          <a:lstStyle/>
          <a:p>
            <a:r>
              <a:rPr lang="en-US" altLang="zh-CN" sz="1600" dirty="0"/>
              <a:t>Design and Implementation of Online Ordering System Based on </a:t>
            </a:r>
            <a:r>
              <a:rPr lang="en-US" altLang="zh-CN" sz="1600" dirty="0" err="1"/>
              <a:t>SpringBoot</a:t>
            </a:r>
            <a:endParaRPr lang="zh-CN" altLang="en-US" sz="1600" dirty="0"/>
          </a:p>
        </p:txBody>
      </p:sp>
      <p:sp>
        <p:nvSpPr>
          <p:cNvPr id="15" name="文本框 14">
            <a:extLst>
              <a:ext uri="{FF2B5EF4-FFF2-40B4-BE49-F238E27FC236}">
                <a16:creationId xmlns:a16="http://schemas.microsoft.com/office/drawing/2014/main" id="{FBAE9E82-8EF3-78A1-0F1C-0EE01FE8E9BE}"/>
              </a:ext>
            </a:extLst>
          </p:cNvPr>
          <p:cNvSpPr txBox="1"/>
          <p:nvPr/>
        </p:nvSpPr>
        <p:spPr>
          <a:xfrm>
            <a:off x="4437677" y="5431689"/>
            <a:ext cx="6498047" cy="1018540"/>
          </a:xfrm>
          <a:prstGeom prst="rect">
            <a:avLst/>
          </a:prstGeom>
          <a:noFill/>
        </p:spPr>
        <p:txBody>
          <a:bodyPr wrap="square" rtlCol="0">
            <a:noAutofit/>
          </a:bodyPr>
          <a:lstStyle/>
          <a:p>
            <a:pPr algn="just"/>
            <a:r>
              <a:rPr lang="en-US" altLang="zh-CN" sz="1200" dirty="0"/>
              <a:t>Liu</a:t>
            </a:r>
            <a:r>
              <a:rPr lang="zh-CN" altLang="en-US" sz="1200" dirty="0"/>
              <a:t>（</a:t>
            </a:r>
            <a:r>
              <a:rPr lang="en-US" altLang="zh-CN" sz="1200" dirty="0"/>
              <a:t>2024</a:t>
            </a:r>
            <a:r>
              <a:rPr lang="zh-CN" altLang="en-US" sz="1200" dirty="0"/>
              <a:t>）设计并实现了一个基于</a:t>
            </a:r>
            <a:r>
              <a:rPr lang="en-US" altLang="zh-CN" sz="1200" dirty="0"/>
              <a:t>Spring Boot</a:t>
            </a:r>
            <a:r>
              <a:rPr lang="zh-CN" altLang="en-US" sz="1200" dirty="0"/>
              <a:t>和</a:t>
            </a:r>
            <a:r>
              <a:rPr lang="en-US" altLang="zh-CN" sz="1200" dirty="0"/>
              <a:t>Vue</a:t>
            </a:r>
            <a:r>
              <a:rPr lang="zh-CN" altLang="en-US" sz="1200" dirty="0"/>
              <a:t>技术的学生考勤管理系统。</a:t>
            </a:r>
            <a:endParaRPr lang="en-US" altLang="zh-CN" sz="1200" dirty="0"/>
          </a:p>
          <a:p>
            <a:pPr algn="just"/>
            <a:r>
              <a:rPr lang="zh-CN" altLang="en-US" sz="1200" dirty="0"/>
              <a:t>系统采用</a:t>
            </a:r>
            <a:r>
              <a:rPr lang="en-US" altLang="zh-CN" sz="1200" dirty="0"/>
              <a:t>Spring Boot</a:t>
            </a:r>
            <a:r>
              <a:rPr lang="zh-CN" altLang="en-US" sz="1200" dirty="0"/>
              <a:t>后端、</a:t>
            </a:r>
            <a:r>
              <a:rPr lang="en-US" altLang="zh-CN" sz="1200" dirty="0"/>
              <a:t>Vue.js</a:t>
            </a:r>
            <a:r>
              <a:rPr lang="zh-CN" altLang="en-US" sz="1200" dirty="0"/>
              <a:t>前端和</a:t>
            </a:r>
            <a:r>
              <a:rPr lang="en-US" altLang="zh-CN" sz="1200" dirty="0"/>
              <a:t>MySQL</a:t>
            </a:r>
            <a:r>
              <a:rPr lang="zh-CN" altLang="en-US" sz="1200" dirty="0"/>
              <a:t>数据库的组合，实现了模块化设计，涵盖了学生管理、教师管理、班级和课程管理等功能模块。</a:t>
            </a:r>
            <a:endParaRPr lang="en-US" altLang="zh-CN"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E88A-6E1F-6BA0-1F65-D26A3BC9385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E34A67F-E44E-7753-CA70-8104218DBA1E}"/>
              </a:ext>
            </a:extLst>
          </p:cNvPr>
          <p:cNvSpPr txBox="1"/>
          <p:nvPr/>
        </p:nvSpPr>
        <p:spPr>
          <a:xfrm>
            <a:off x="4176104" y="353189"/>
            <a:ext cx="3186721" cy="523220"/>
          </a:xfrm>
          <a:prstGeom prst="rect">
            <a:avLst/>
          </a:prstGeom>
          <a:noFill/>
        </p:spPr>
        <p:txBody>
          <a:bodyPr wrap="square" rtlCol="0">
            <a:spAutoFit/>
          </a:bodyPr>
          <a:lstStyle/>
          <a:p>
            <a:pPr algn="dist"/>
            <a:r>
              <a:rPr lang="zh-CN" altLang="en-US" sz="2800" b="1" dirty="0">
                <a:solidFill>
                  <a:schemeClr val="tx1">
                    <a:lumMod val="75000"/>
                    <a:lumOff val="25000"/>
                  </a:schemeClr>
                </a:solidFill>
              </a:rPr>
              <a:t>二、国内研究现状</a:t>
            </a:r>
          </a:p>
        </p:txBody>
      </p:sp>
      <p:pic>
        <p:nvPicPr>
          <p:cNvPr id="6" name="图片 5">
            <a:extLst>
              <a:ext uri="{FF2B5EF4-FFF2-40B4-BE49-F238E27FC236}">
                <a16:creationId xmlns:a16="http://schemas.microsoft.com/office/drawing/2014/main" id="{17585A8D-14F3-61F2-0125-8CB1F3AADD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2" y="1768128"/>
            <a:ext cx="3241675" cy="4989195"/>
          </a:xfrm>
          <a:prstGeom prst="rect">
            <a:avLst/>
          </a:prstGeom>
          <a:ln w="6350">
            <a:noFill/>
          </a:ln>
        </p:spPr>
      </p:pic>
      <p:grpSp>
        <p:nvGrpSpPr>
          <p:cNvPr id="39" name="组合 38">
            <a:extLst>
              <a:ext uri="{FF2B5EF4-FFF2-40B4-BE49-F238E27FC236}">
                <a16:creationId xmlns:a16="http://schemas.microsoft.com/office/drawing/2014/main" id="{D553CB62-F9D1-E31E-CFF2-C33B4E3B0CDB}"/>
              </a:ext>
            </a:extLst>
          </p:cNvPr>
          <p:cNvGrpSpPr/>
          <p:nvPr>
            <p:custDataLst>
              <p:tags r:id="rId1"/>
            </p:custDataLst>
          </p:nvPr>
        </p:nvGrpSpPr>
        <p:grpSpPr>
          <a:xfrm>
            <a:off x="3546773" y="1623583"/>
            <a:ext cx="759508" cy="4988376"/>
            <a:chOff x="5659232" y="1587501"/>
            <a:chExt cx="578262" cy="4114800"/>
          </a:xfrm>
        </p:grpSpPr>
        <p:cxnSp>
          <p:nvCxnSpPr>
            <p:cNvPr id="9" name="直接连接符 8">
              <a:extLst>
                <a:ext uri="{FF2B5EF4-FFF2-40B4-BE49-F238E27FC236}">
                  <a16:creationId xmlns:a16="http://schemas.microsoft.com/office/drawing/2014/main" id="{31F804AA-C743-E3D9-9421-358198C44F33}"/>
                </a:ext>
              </a:extLst>
            </p:cNvPr>
            <p:cNvCxnSpPr/>
            <p:nvPr>
              <p:custDataLst>
                <p:tags r:id="rId2"/>
              </p:custDataLst>
            </p:nvPr>
          </p:nvCxnSpPr>
          <p:spPr>
            <a:xfrm>
              <a:off x="5943600" y="1587501"/>
              <a:ext cx="0" cy="4114800"/>
            </a:xfrm>
            <a:prstGeom prst="line">
              <a:avLst/>
            </a:prstGeom>
            <a:ln w="2857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25A6F89B-517C-2B5B-A155-EB9F838F66EC}"/>
                </a:ext>
              </a:extLst>
            </p:cNvPr>
            <p:cNvSpPr/>
            <p:nvPr>
              <p:custDataLst>
                <p:tags r:id="rId3"/>
              </p:custDataLst>
            </p:nvPr>
          </p:nvSpPr>
          <p:spPr>
            <a:xfrm>
              <a:off x="5659232" y="1802020"/>
              <a:ext cx="578262" cy="578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4620F28-E9A5-37C6-015F-ED14D7E62BD9}"/>
                </a:ext>
              </a:extLst>
            </p:cNvPr>
            <p:cNvSpPr/>
            <p:nvPr>
              <p:custDataLst>
                <p:tags r:id="rId4"/>
              </p:custDataLst>
            </p:nvPr>
          </p:nvSpPr>
          <p:spPr>
            <a:xfrm>
              <a:off x="5659232" y="3359151"/>
              <a:ext cx="578262" cy="578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661ADD0-BC43-9218-6487-D09C1A5ACC08}"/>
                </a:ext>
              </a:extLst>
            </p:cNvPr>
            <p:cNvSpPr/>
            <p:nvPr>
              <p:custDataLst>
                <p:tags r:id="rId5"/>
              </p:custDataLst>
            </p:nvPr>
          </p:nvSpPr>
          <p:spPr>
            <a:xfrm>
              <a:off x="5659232" y="4916283"/>
              <a:ext cx="578262" cy="5782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descr="灯泡">
              <a:extLst>
                <a:ext uri="{FF2B5EF4-FFF2-40B4-BE49-F238E27FC236}">
                  <a16:creationId xmlns:a16="http://schemas.microsoft.com/office/drawing/2014/main" id="{9B969EDF-F7C8-5A82-5BD9-BD0B5AA6545E}"/>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58344" y="1901131"/>
              <a:ext cx="380038" cy="380038"/>
            </a:xfrm>
            <a:prstGeom prst="rect">
              <a:avLst/>
            </a:prstGeom>
          </p:spPr>
        </p:pic>
        <p:pic>
          <p:nvPicPr>
            <p:cNvPr id="19" name="图形 18" descr="毕业帽">
              <a:extLst>
                <a:ext uri="{FF2B5EF4-FFF2-40B4-BE49-F238E27FC236}">
                  <a16:creationId xmlns:a16="http://schemas.microsoft.com/office/drawing/2014/main" id="{5FDD99D8-F38C-8A26-37E4-96C00A507708}"/>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58344" y="3458262"/>
              <a:ext cx="380038" cy="380038"/>
            </a:xfrm>
            <a:prstGeom prst="rect">
              <a:avLst/>
            </a:prstGeom>
          </p:spPr>
        </p:pic>
        <p:pic>
          <p:nvPicPr>
            <p:cNvPr id="21" name="图形 20" descr="原子">
              <a:extLst>
                <a:ext uri="{FF2B5EF4-FFF2-40B4-BE49-F238E27FC236}">
                  <a16:creationId xmlns:a16="http://schemas.microsoft.com/office/drawing/2014/main" id="{27BC82E7-2C24-4302-132D-4DDD8AB3A683}"/>
                </a:ext>
              </a:extLst>
            </p:cNvPr>
            <p:cNvPicPr>
              <a:picLocks noChangeAspect="1"/>
            </p:cNvPicPr>
            <p:nvPr>
              <p:custDataLst>
                <p:tags r:id="rId8"/>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58344" y="5015394"/>
              <a:ext cx="380038" cy="380038"/>
            </a:xfrm>
            <a:prstGeom prst="rect">
              <a:avLst/>
            </a:prstGeom>
          </p:spPr>
        </p:pic>
      </p:grpSp>
      <p:sp>
        <p:nvSpPr>
          <p:cNvPr id="2" name="文本框 1">
            <a:extLst>
              <a:ext uri="{FF2B5EF4-FFF2-40B4-BE49-F238E27FC236}">
                <a16:creationId xmlns:a16="http://schemas.microsoft.com/office/drawing/2014/main" id="{9B3D6E83-6FCA-3F9C-F99C-2356F4CF2D72}"/>
              </a:ext>
            </a:extLst>
          </p:cNvPr>
          <p:cNvSpPr txBox="1"/>
          <p:nvPr/>
        </p:nvSpPr>
        <p:spPr>
          <a:xfrm>
            <a:off x="4431687" y="1408988"/>
            <a:ext cx="7838759" cy="338554"/>
          </a:xfrm>
          <a:prstGeom prst="rect">
            <a:avLst/>
          </a:prstGeom>
          <a:noFill/>
        </p:spPr>
        <p:txBody>
          <a:bodyPr wrap="square" rtlCol="0">
            <a:spAutoFit/>
          </a:bodyPr>
          <a:lstStyle/>
          <a:p>
            <a:r>
              <a:rPr lang="zh-CN" altLang="en-US" sz="1600" dirty="0"/>
              <a:t>图书馆微信小程序应用研究</a:t>
            </a:r>
          </a:p>
        </p:txBody>
      </p:sp>
      <p:sp>
        <p:nvSpPr>
          <p:cNvPr id="4" name="文本框 3">
            <a:extLst>
              <a:ext uri="{FF2B5EF4-FFF2-40B4-BE49-F238E27FC236}">
                <a16:creationId xmlns:a16="http://schemas.microsoft.com/office/drawing/2014/main" id="{D55790C9-F10F-7305-1A34-3135426C8F6F}"/>
              </a:ext>
            </a:extLst>
          </p:cNvPr>
          <p:cNvSpPr txBox="1"/>
          <p:nvPr/>
        </p:nvSpPr>
        <p:spPr>
          <a:xfrm>
            <a:off x="4437677" y="1747859"/>
            <a:ext cx="6553657" cy="716658"/>
          </a:xfrm>
          <a:prstGeom prst="rect">
            <a:avLst/>
          </a:prstGeom>
          <a:noFill/>
        </p:spPr>
        <p:txBody>
          <a:bodyPr wrap="square" rtlCol="0">
            <a:noAutofit/>
          </a:bodyPr>
          <a:lstStyle/>
          <a:p>
            <a:pPr algn="just"/>
            <a:r>
              <a:rPr lang="zh-CN" altLang="en-US" sz="1200" dirty="0"/>
              <a:t>张晓梅（</a:t>
            </a:r>
            <a:r>
              <a:rPr lang="en-US" altLang="zh-CN" sz="1200" dirty="0"/>
              <a:t>2020</a:t>
            </a:r>
            <a:r>
              <a:rPr lang="zh-CN" altLang="en-US" sz="1200" dirty="0"/>
              <a:t>）研究了图书馆微信小程序的应用。</a:t>
            </a:r>
            <a:endParaRPr lang="en-US" altLang="zh-CN" sz="1200" dirty="0"/>
          </a:p>
          <a:p>
            <a:pPr algn="just"/>
            <a:r>
              <a:rPr lang="zh-CN" altLang="en-US" sz="1200" dirty="0"/>
              <a:t>研究指出，微信小程序承载于微信之中，为用户提供了多样化的服务。研究分析了公共图书馆应用微信小程序的重要性和现状，并针对用户的个性化需求优化了图书馆微信小程序的运营模式。</a:t>
            </a:r>
            <a:endParaRPr lang="en-US" altLang="zh-CN" sz="1200" dirty="0"/>
          </a:p>
        </p:txBody>
      </p:sp>
      <p:sp>
        <p:nvSpPr>
          <p:cNvPr id="5" name="文本框 4">
            <a:extLst>
              <a:ext uri="{FF2B5EF4-FFF2-40B4-BE49-F238E27FC236}">
                <a16:creationId xmlns:a16="http://schemas.microsoft.com/office/drawing/2014/main" id="{6837EC5D-5BF1-0417-65C2-7147C5F40616}"/>
              </a:ext>
            </a:extLst>
          </p:cNvPr>
          <p:cNvSpPr txBox="1"/>
          <p:nvPr/>
        </p:nvSpPr>
        <p:spPr>
          <a:xfrm>
            <a:off x="4446583" y="2602947"/>
            <a:ext cx="7168765" cy="291465"/>
          </a:xfrm>
          <a:prstGeom prst="rect">
            <a:avLst/>
          </a:prstGeom>
          <a:noFill/>
        </p:spPr>
        <p:txBody>
          <a:bodyPr wrap="square" rtlCol="0">
            <a:noAutofit/>
          </a:bodyPr>
          <a:lstStyle/>
          <a:p>
            <a:r>
              <a:rPr lang="zh-CN" altLang="en-US" sz="1600" dirty="0"/>
              <a:t>基于互联网平台解决社会流浪动物问题的可行性研究</a:t>
            </a:r>
          </a:p>
        </p:txBody>
      </p:sp>
      <p:sp>
        <p:nvSpPr>
          <p:cNvPr id="7" name="文本框 6">
            <a:extLst>
              <a:ext uri="{FF2B5EF4-FFF2-40B4-BE49-F238E27FC236}">
                <a16:creationId xmlns:a16="http://schemas.microsoft.com/office/drawing/2014/main" id="{1A41B549-BD45-E401-FC92-5B55BD03840D}"/>
              </a:ext>
            </a:extLst>
          </p:cNvPr>
          <p:cNvSpPr txBox="1"/>
          <p:nvPr/>
        </p:nvSpPr>
        <p:spPr>
          <a:xfrm>
            <a:off x="4431687" y="2895047"/>
            <a:ext cx="6559647" cy="815619"/>
          </a:xfrm>
          <a:prstGeom prst="rect">
            <a:avLst/>
          </a:prstGeom>
          <a:noFill/>
        </p:spPr>
        <p:txBody>
          <a:bodyPr wrap="square" rtlCol="0">
            <a:noAutofit/>
          </a:bodyPr>
          <a:lstStyle/>
          <a:p>
            <a:pPr algn="just"/>
            <a:r>
              <a:rPr lang="zh-CN" altLang="en-US" sz="1200" dirty="0"/>
              <a:t>姜苏（</a:t>
            </a:r>
            <a:r>
              <a:rPr lang="en-US" altLang="zh-CN" sz="1200" dirty="0"/>
              <a:t>2020</a:t>
            </a:r>
            <a:r>
              <a:rPr lang="zh-CN" altLang="en-US" sz="1200" dirty="0"/>
              <a:t>）对基于互联网平台解决社会流浪动物问题进行了可行性研究。</a:t>
            </a:r>
            <a:endParaRPr lang="en-US" altLang="zh-CN" sz="1200" dirty="0"/>
          </a:p>
          <a:p>
            <a:pPr algn="just"/>
            <a:r>
              <a:rPr lang="zh-CN" altLang="en-US" sz="1200" dirty="0"/>
              <a:t>研究总结了现有流浪动物现状、传统模式解决流浪动物的优劣特点、互联网模式的优势，并尝试性构建了一套基于互联网平台的流浪动物救助系统。研究通过验证实验确定了其在解决社会流浪动物问题的可行性，为解决社会流浪动物问题提供了切实有效的方案。</a:t>
            </a:r>
            <a:endParaRPr lang="en-US" altLang="zh-CN" sz="1200" dirty="0"/>
          </a:p>
        </p:txBody>
      </p:sp>
      <p:sp>
        <p:nvSpPr>
          <p:cNvPr id="8" name="文本框 7">
            <a:extLst>
              <a:ext uri="{FF2B5EF4-FFF2-40B4-BE49-F238E27FC236}">
                <a16:creationId xmlns:a16="http://schemas.microsoft.com/office/drawing/2014/main" id="{9EE73DF4-F6F1-76EB-60C8-CFDFA910C4A0}"/>
              </a:ext>
            </a:extLst>
          </p:cNvPr>
          <p:cNvSpPr txBox="1"/>
          <p:nvPr/>
        </p:nvSpPr>
        <p:spPr>
          <a:xfrm>
            <a:off x="4437678" y="3786178"/>
            <a:ext cx="7363022" cy="338554"/>
          </a:xfrm>
          <a:prstGeom prst="rect">
            <a:avLst/>
          </a:prstGeom>
          <a:noFill/>
        </p:spPr>
        <p:txBody>
          <a:bodyPr wrap="square" rtlCol="0">
            <a:spAutoFit/>
          </a:bodyPr>
          <a:lstStyle/>
          <a:p>
            <a:r>
              <a:rPr lang="zh-CN" altLang="en-US" sz="1600" dirty="0"/>
              <a:t>基于</a:t>
            </a:r>
            <a:r>
              <a:rPr lang="en-US" altLang="zh-CN" sz="1600" dirty="0" err="1"/>
              <a:t>uniapp</a:t>
            </a:r>
            <a:r>
              <a:rPr lang="zh-CN" altLang="en-US" sz="1600" dirty="0"/>
              <a:t>搭建的助推非遗平台的设计与实现</a:t>
            </a:r>
          </a:p>
        </p:txBody>
      </p:sp>
      <p:sp>
        <p:nvSpPr>
          <p:cNvPr id="13" name="文本框 12">
            <a:extLst>
              <a:ext uri="{FF2B5EF4-FFF2-40B4-BE49-F238E27FC236}">
                <a16:creationId xmlns:a16="http://schemas.microsoft.com/office/drawing/2014/main" id="{F5CE1676-4E1E-651F-880E-55622EE5A183}"/>
              </a:ext>
            </a:extLst>
          </p:cNvPr>
          <p:cNvSpPr txBox="1"/>
          <p:nvPr/>
        </p:nvSpPr>
        <p:spPr>
          <a:xfrm>
            <a:off x="4437678" y="4163368"/>
            <a:ext cx="6498052" cy="1018540"/>
          </a:xfrm>
          <a:prstGeom prst="rect">
            <a:avLst/>
          </a:prstGeom>
          <a:noFill/>
        </p:spPr>
        <p:txBody>
          <a:bodyPr wrap="square" rtlCol="0">
            <a:noAutofit/>
          </a:bodyPr>
          <a:lstStyle/>
          <a:p>
            <a:pPr algn="just"/>
            <a:r>
              <a:rPr lang="zh-CN" altLang="en-US" sz="1200" dirty="0"/>
              <a:t>王亚丽等人（</a:t>
            </a:r>
            <a:r>
              <a:rPr lang="en-US" altLang="zh-CN" sz="1200" dirty="0"/>
              <a:t>2024</a:t>
            </a:r>
            <a:r>
              <a:rPr lang="zh-CN" altLang="en-US" sz="1200" dirty="0"/>
              <a:t>）基于</a:t>
            </a:r>
            <a:r>
              <a:rPr lang="en-US" altLang="zh-CN" sz="1200" dirty="0" err="1"/>
              <a:t>uniapp</a:t>
            </a:r>
            <a:r>
              <a:rPr lang="zh-CN" altLang="en-US" sz="1200" dirty="0"/>
              <a:t>设计并实现了一个助推非遗平台。</a:t>
            </a:r>
            <a:endParaRPr lang="en-US" altLang="zh-CN" sz="1200" dirty="0"/>
          </a:p>
          <a:p>
            <a:pPr algn="just"/>
            <a:r>
              <a:rPr lang="zh-CN" altLang="en-US" sz="1200" dirty="0"/>
              <a:t>研究中平台采用</a:t>
            </a:r>
            <a:r>
              <a:rPr lang="en-US" altLang="zh-CN" sz="1200" dirty="0" err="1"/>
              <a:t>vue</a:t>
            </a:r>
            <a:r>
              <a:rPr lang="zh-CN" altLang="en-US" sz="1200" dirty="0"/>
              <a:t>的</a:t>
            </a:r>
            <a:r>
              <a:rPr lang="en-US" altLang="zh-CN" sz="1200" dirty="0" err="1"/>
              <a:t>uni</a:t>
            </a:r>
            <a:r>
              <a:rPr lang="en-US" altLang="zh-CN" sz="1200" dirty="0"/>
              <a:t>-app</a:t>
            </a:r>
            <a:r>
              <a:rPr lang="zh-CN" altLang="en-US" sz="1200" dirty="0"/>
              <a:t>前端框架，结合</a:t>
            </a:r>
            <a:r>
              <a:rPr lang="en-US" altLang="zh-CN" sz="1200" dirty="0" err="1"/>
              <a:t>jquery</a:t>
            </a:r>
            <a:r>
              <a:rPr lang="zh-CN" altLang="en-US" sz="1200" dirty="0"/>
              <a:t>和</a:t>
            </a:r>
            <a:r>
              <a:rPr lang="en-US" altLang="zh-CN" sz="1200" dirty="0"/>
              <a:t>ajax</a:t>
            </a:r>
            <a:r>
              <a:rPr lang="zh-CN" altLang="en-US" sz="1200" dirty="0"/>
              <a:t>技术实现用户交互，使用云数据库技术来实现平台界面效果和实际功能。这种跨平台技术的应用可以更好地覆盖不同的移动设备，提高用户的可访问性。</a:t>
            </a:r>
            <a:endParaRPr lang="en-US" altLang="zh-CN" sz="1200" dirty="0"/>
          </a:p>
        </p:txBody>
      </p:sp>
      <p:sp>
        <p:nvSpPr>
          <p:cNvPr id="14" name="文本框 13">
            <a:extLst>
              <a:ext uri="{FF2B5EF4-FFF2-40B4-BE49-F238E27FC236}">
                <a16:creationId xmlns:a16="http://schemas.microsoft.com/office/drawing/2014/main" id="{224EC583-1407-3AA2-5208-A3E7BC74384C}"/>
              </a:ext>
            </a:extLst>
          </p:cNvPr>
          <p:cNvSpPr txBox="1"/>
          <p:nvPr/>
        </p:nvSpPr>
        <p:spPr>
          <a:xfrm>
            <a:off x="4437677" y="5054499"/>
            <a:ext cx="7363023" cy="338554"/>
          </a:xfrm>
          <a:prstGeom prst="rect">
            <a:avLst/>
          </a:prstGeom>
          <a:noFill/>
        </p:spPr>
        <p:txBody>
          <a:bodyPr wrap="square" rtlCol="0">
            <a:spAutoFit/>
          </a:bodyPr>
          <a:lstStyle/>
          <a:p>
            <a:r>
              <a:rPr lang="zh-CN" altLang="en-US" sz="1600" dirty="0"/>
              <a:t>微服务架构与容器化技术的软件开发实践</a:t>
            </a:r>
          </a:p>
        </p:txBody>
      </p:sp>
      <p:sp>
        <p:nvSpPr>
          <p:cNvPr id="15" name="文本框 14">
            <a:extLst>
              <a:ext uri="{FF2B5EF4-FFF2-40B4-BE49-F238E27FC236}">
                <a16:creationId xmlns:a16="http://schemas.microsoft.com/office/drawing/2014/main" id="{B9D13AE1-D4CA-33D3-3928-99D4058BACA7}"/>
              </a:ext>
            </a:extLst>
          </p:cNvPr>
          <p:cNvSpPr txBox="1"/>
          <p:nvPr/>
        </p:nvSpPr>
        <p:spPr>
          <a:xfrm>
            <a:off x="4437677" y="5431689"/>
            <a:ext cx="6498047" cy="1018540"/>
          </a:xfrm>
          <a:prstGeom prst="rect">
            <a:avLst/>
          </a:prstGeom>
          <a:noFill/>
        </p:spPr>
        <p:txBody>
          <a:bodyPr wrap="square" rtlCol="0">
            <a:noAutofit/>
          </a:bodyPr>
          <a:lstStyle/>
          <a:p>
            <a:pPr algn="just"/>
            <a:r>
              <a:rPr lang="zh-CN" altLang="en-US" sz="1200" dirty="0"/>
              <a:t>李亮和舒畅（</a:t>
            </a:r>
            <a:r>
              <a:rPr lang="en-US" altLang="zh-CN" sz="1200" dirty="0"/>
              <a:t>2024</a:t>
            </a:r>
            <a:r>
              <a:rPr lang="zh-CN" altLang="en-US" sz="1200" dirty="0"/>
              <a:t>）探讨了微服务架构与容器化技术在软件开发中的应用。</a:t>
            </a:r>
            <a:endParaRPr lang="en-US" altLang="zh-CN" sz="1200" dirty="0"/>
          </a:p>
          <a:p>
            <a:pPr algn="just"/>
            <a:r>
              <a:rPr lang="zh-CN" altLang="en-US" sz="1200" dirty="0"/>
              <a:t>文章分析了微服务与容器化技术的结合如何帮助企业更好地满足快速变化的业务需求，如何提高系统的可维护性和降低开发及运维的复杂性。</a:t>
            </a:r>
            <a:endParaRPr lang="en-US" altLang="zh-CN" sz="1200" dirty="0"/>
          </a:p>
          <a:p>
            <a:pPr algn="just"/>
            <a:endParaRPr lang="en-US" altLang="zh-CN" sz="1200" dirty="0"/>
          </a:p>
        </p:txBody>
      </p:sp>
    </p:spTree>
    <p:extLst>
      <p:ext uri="{BB962C8B-B14F-4D97-AF65-F5344CB8AC3E}">
        <p14:creationId xmlns:p14="http://schemas.microsoft.com/office/powerpoint/2010/main" val="252209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FF989-4751-685D-03BE-F365976EB1E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2349B5E-5A78-5229-7C49-D8032F75F0E5}"/>
              </a:ext>
            </a:extLst>
          </p:cNvPr>
          <p:cNvSpPr>
            <a:spLocks noGrp="1"/>
          </p:cNvSpPr>
          <p:nvPr>
            <p:ph type="title"/>
          </p:nvPr>
        </p:nvSpPr>
        <p:spPr>
          <a:xfrm>
            <a:off x="669924" y="1"/>
            <a:ext cx="10850563" cy="1028699"/>
          </a:xfrm>
        </p:spPr>
        <p:txBody>
          <a:bodyPr/>
          <a:lstStyle/>
          <a:p>
            <a:r>
              <a:rPr lang="zh-CN" altLang="en-US" dirty="0"/>
              <a:t>三、</a:t>
            </a:r>
            <a:r>
              <a:rPr lang="zh-CN" altLang="en-US" sz="2800" dirty="0">
                <a:sym typeface="+mn-lt"/>
              </a:rPr>
              <a:t>研究（设计）方法与技术路线 </a:t>
            </a:r>
            <a:endParaRPr lang="zh-CN" altLang="en-US" dirty="0"/>
          </a:p>
        </p:txBody>
      </p:sp>
      <p:grpSp>
        <p:nvGrpSpPr>
          <p:cNvPr id="45" name="组合 44">
            <a:extLst>
              <a:ext uri="{FF2B5EF4-FFF2-40B4-BE49-F238E27FC236}">
                <a16:creationId xmlns:a16="http://schemas.microsoft.com/office/drawing/2014/main" id="{37FBFE51-3ABB-7350-6695-CE9D63564B04}"/>
              </a:ext>
            </a:extLst>
          </p:cNvPr>
          <p:cNvGrpSpPr/>
          <p:nvPr/>
        </p:nvGrpSpPr>
        <p:grpSpPr>
          <a:xfrm>
            <a:off x="6506503" y="2692009"/>
            <a:ext cx="4137660" cy="4598670"/>
            <a:chOff x="6745288" y="1680660"/>
            <a:chExt cx="4137660" cy="3531870"/>
          </a:xfrm>
        </p:grpSpPr>
        <p:sp>
          <p:nvSpPr>
            <p:cNvPr id="46" name="矩形 45">
              <a:extLst>
                <a:ext uri="{FF2B5EF4-FFF2-40B4-BE49-F238E27FC236}">
                  <a16:creationId xmlns:a16="http://schemas.microsoft.com/office/drawing/2014/main" id="{EF061F8F-B9CE-4FE4-E141-2DF454FE863D}"/>
                </a:ext>
              </a:extLst>
            </p:cNvPr>
            <p:cNvSpPr/>
            <p:nvPr/>
          </p:nvSpPr>
          <p:spPr>
            <a:xfrm>
              <a:off x="6745288" y="2033749"/>
              <a:ext cx="4137660" cy="3178781"/>
            </a:xfrm>
            <a:prstGeom prst="rect">
              <a:avLst/>
            </a:prstGeom>
          </p:spPr>
          <p:txBody>
            <a:bodyPr wrap="square">
              <a:noAutofit/>
            </a:bodyPr>
            <a:lstStyle/>
            <a:p>
              <a:pPr marL="0" indent="0" algn="just" fontAlgn="auto">
                <a:lnSpc>
                  <a:spcPct val="130000"/>
                </a:lnSpc>
                <a:defRPr/>
                <a:extLst>
                  <a:ext uri="{35155182-B16C-46BC-9424-99874614C6A1}">
                    <wpsdc:marlchars xmlns="" xmlns:wpsdc="http://www.wps.cn/officeDocument/2017/drawingmlCustomData" checksum="0" val="0"/>
                  </a:ext>
                </a:extLst>
              </a:pPr>
              <a:r>
                <a:rPr lang="zh-CN" altLang="en-US" sz="1200" dirty="0">
                  <a:solidFill>
                    <a:schemeClr val="tx1">
                      <a:lumMod val="75000"/>
                      <a:lumOff val="25000"/>
                    </a:schemeClr>
                  </a:solidFill>
                  <a:latin typeface="+mn-ea"/>
                </a:rPr>
                <a:t>软件工程理论为流浪动物救助平台的开发提供了系统化、规范化的指导。它强调软件开发的生命周期管理，包括需求分析、设计、编码、测试与维护等阶段。通过软件工程理论，平台设计者能够遵循软件开发的最佳实践，有效管理项目进度，确保平台的高质量和高效率。</a:t>
              </a:r>
            </a:p>
          </p:txBody>
        </p:sp>
        <p:sp>
          <p:nvSpPr>
            <p:cNvPr id="47" name="文本框 46">
              <a:extLst>
                <a:ext uri="{FF2B5EF4-FFF2-40B4-BE49-F238E27FC236}">
                  <a16:creationId xmlns:a16="http://schemas.microsoft.com/office/drawing/2014/main" id="{0DA813FE-D525-5623-D3DD-91C355474B8F}"/>
                </a:ext>
              </a:extLst>
            </p:cNvPr>
            <p:cNvSpPr txBox="1"/>
            <p:nvPr/>
          </p:nvSpPr>
          <p:spPr>
            <a:xfrm>
              <a:off x="6745288" y="1680660"/>
              <a:ext cx="3258820" cy="354568"/>
            </a:xfrm>
            <a:prstGeom prst="rect">
              <a:avLst/>
            </a:prstGeom>
            <a:noFill/>
          </p:spPr>
          <p:txBody>
            <a:bodyPr wrap="square" rtlCol="0">
              <a:spAutoFit/>
            </a:bodyPr>
            <a:lstStyle/>
            <a:p>
              <a:pPr>
                <a:defRPr/>
              </a:pPr>
              <a:r>
                <a:rPr kumimoji="0" lang="zh-CN" altLang="en-US" sz="2400" b="0" i="0" u="none" strike="noStrike" kern="1200" cap="none" spc="0" normalizeH="0" baseline="0" noProof="0" dirty="0">
                  <a:ln>
                    <a:noFill/>
                  </a:ln>
                  <a:solidFill>
                    <a:schemeClr val="accent3">
                      <a:lumMod val="75000"/>
                    </a:schemeClr>
                  </a:solidFill>
                  <a:effectLst/>
                  <a:uLnTx/>
                  <a:uFillTx/>
                  <a:latin typeface="+mn-ea"/>
                </a:rPr>
                <a:t>研究方法</a:t>
              </a:r>
              <a:r>
                <a:rPr kumimoji="0" lang="en-US" altLang="zh-CN" sz="2400" b="0" i="0" u="none" strike="noStrike" kern="1200" cap="none" spc="0" normalizeH="0" baseline="0" noProof="0" dirty="0">
                  <a:ln>
                    <a:noFill/>
                  </a:ln>
                  <a:solidFill>
                    <a:schemeClr val="accent3">
                      <a:lumMod val="75000"/>
                    </a:schemeClr>
                  </a:solidFill>
                  <a:effectLst/>
                  <a:uLnTx/>
                  <a:uFillTx/>
                  <a:latin typeface="+mn-ea"/>
                </a:rPr>
                <a:t>-</a:t>
              </a:r>
              <a:r>
                <a:rPr kumimoji="0" lang="zh-CN" altLang="en-US" sz="2400" b="0" i="0" u="none" strike="noStrike" kern="1200" cap="none" spc="0" normalizeH="0" baseline="0" noProof="0" dirty="0">
                  <a:ln>
                    <a:noFill/>
                  </a:ln>
                  <a:solidFill>
                    <a:schemeClr val="accent3">
                      <a:lumMod val="75000"/>
                    </a:schemeClr>
                  </a:solidFill>
                  <a:effectLst/>
                  <a:uLnTx/>
                  <a:uFillTx/>
                  <a:latin typeface="+mn-ea"/>
                </a:rPr>
                <a:t>软件工程</a:t>
              </a:r>
            </a:p>
          </p:txBody>
        </p:sp>
      </p:grpSp>
      <p:pic>
        <p:nvPicPr>
          <p:cNvPr id="4" name="图片 3">
            <a:extLst>
              <a:ext uri="{FF2B5EF4-FFF2-40B4-BE49-F238E27FC236}">
                <a16:creationId xmlns:a16="http://schemas.microsoft.com/office/drawing/2014/main" id="{F38951E1-6806-0D67-0880-F97E4692A185}"/>
              </a:ext>
            </a:extLst>
          </p:cNvPr>
          <p:cNvPicPr>
            <a:picLocks noChangeAspect="1"/>
          </p:cNvPicPr>
          <p:nvPr/>
        </p:nvPicPr>
        <p:blipFill>
          <a:blip r:embed="rId2" cstate="print">
            <a:extLst>
              <a:ext uri="{28A0092B-C50C-407E-A947-70E740481C1C}">
                <a14:useLocalDpi xmlns:a14="http://schemas.microsoft.com/office/drawing/2010/main" val="0"/>
              </a:ext>
            </a:extLst>
          </a:blip>
          <a:srcRect r="20325"/>
          <a:stretch/>
        </p:blipFill>
        <p:spPr>
          <a:xfrm>
            <a:off x="973013" y="1269369"/>
            <a:ext cx="4962881" cy="4505990"/>
          </a:xfrm>
          <a:prstGeom prst="rect">
            <a:avLst/>
          </a:prstGeom>
        </p:spPr>
      </p:pic>
    </p:spTree>
    <p:extLst>
      <p:ext uri="{BB962C8B-B14F-4D97-AF65-F5344CB8AC3E}">
        <p14:creationId xmlns:p14="http://schemas.microsoft.com/office/powerpoint/2010/main" val="560260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01FBA-BD0B-AF01-F849-2E46B360EB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1F1F08-E3E0-80B2-F04C-92A5337870AC}"/>
              </a:ext>
            </a:extLst>
          </p:cNvPr>
          <p:cNvSpPr>
            <a:spLocks noGrp="1"/>
          </p:cNvSpPr>
          <p:nvPr>
            <p:ph type="title"/>
          </p:nvPr>
        </p:nvSpPr>
        <p:spPr>
          <a:xfrm>
            <a:off x="669924" y="1"/>
            <a:ext cx="10850563" cy="1028699"/>
          </a:xfrm>
        </p:spPr>
        <p:txBody>
          <a:bodyPr/>
          <a:lstStyle/>
          <a:p>
            <a:r>
              <a:rPr lang="zh-CN" altLang="en-US" dirty="0"/>
              <a:t>三、</a:t>
            </a:r>
            <a:r>
              <a:rPr lang="zh-CN" altLang="en-US" sz="2800" dirty="0">
                <a:sym typeface="+mn-lt"/>
              </a:rPr>
              <a:t>研究（设计）方法与技术路线 </a:t>
            </a:r>
            <a:endParaRPr lang="zh-CN" altLang="en-US" dirty="0"/>
          </a:p>
        </p:txBody>
      </p:sp>
      <p:grpSp>
        <p:nvGrpSpPr>
          <p:cNvPr id="45" name="组合 44">
            <a:extLst>
              <a:ext uri="{FF2B5EF4-FFF2-40B4-BE49-F238E27FC236}">
                <a16:creationId xmlns:a16="http://schemas.microsoft.com/office/drawing/2014/main" id="{242882A5-6824-1085-5631-D0F828AEC8D9}"/>
              </a:ext>
            </a:extLst>
          </p:cNvPr>
          <p:cNvGrpSpPr/>
          <p:nvPr/>
        </p:nvGrpSpPr>
        <p:grpSpPr>
          <a:xfrm>
            <a:off x="6506503" y="2692009"/>
            <a:ext cx="4137660" cy="4598670"/>
            <a:chOff x="6745288" y="1680660"/>
            <a:chExt cx="4137660" cy="3531870"/>
          </a:xfrm>
        </p:grpSpPr>
        <p:sp>
          <p:nvSpPr>
            <p:cNvPr id="46" name="矩形 45">
              <a:extLst>
                <a:ext uri="{FF2B5EF4-FFF2-40B4-BE49-F238E27FC236}">
                  <a16:creationId xmlns:a16="http://schemas.microsoft.com/office/drawing/2014/main" id="{60F7D766-04A0-4FBF-C033-E9A16CAF6536}"/>
                </a:ext>
              </a:extLst>
            </p:cNvPr>
            <p:cNvSpPr/>
            <p:nvPr/>
          </p:nvSpPr>
          <p:spPr>
            <a:xfrm>
              <a:off x="6745288" y="2033749"/>
              <a:ext cx="4137660" cy="3178781"/>
            </a:xfrm>
            <a:prstGeom prst="rect">
              <a:avLst/>
            </a:prstGeom>
          </p:spPr>
          <p:txBody>
            <a:bodyPr wrap="square">
              <a:noAutofit/>
            </a:bodyPr>
            <a:lstStyle/>
            <a:p>
              <a:pPr marL="0" indent="0" algn="just" fontAlgn="auto">
                <a:lnSpc>
                  <a:spcPct val="130000"/>
                </a:lnSpc>
                <a:defRPr/>
                <a:extLst>
                  <a:ext uri="{35155182-B16C-46BC-9424-99874614C6A1}">
                    <wpsdc:marlchars xmlns:wpsdc="http://www.wps.cn/officeDocument/2017/drawingmlCustomData" xmlns="" checksum="0" val="0"/>
                  </a:ext>
                </a:extLst>
              </a:pPr>
              <a:r>
                <a:rPr lang="zh-CN" altLang="en-US" sz="1200" dirty="0">
                  <a:solidFill>
                    <a:schemeClr val="tx1">
                      <a:lumMod val="75000"/>
                      <a:lumOff val="25000"/>
                    </a:schemeClr>
                  </a:solidFill>
                  <a:latin typeface="+mn-ea"/>
                </a:rPr>
                <a:t>领域驱动设计通过建立领域模型，将复杂业务逻辑转化为软件设计中的实体、值对象、聚合等概念，使得代码结构紧密贴合业务需求。不仅可以精准描述业务需求，对于高效响应、处理并反馈这些业务需求也有良好的保证。</a:t>
              </a:r>
            </a:p>
          </p:txBody>
        </p:sp>
        <p:sp>
          <p:nvSpPr>
            <p:cNvPr id="47" name="文本框 46">
              <a:extLst>
                <a:ext uri="{FF2B5EF4-FFF2-40B4-BE49-F238E27FC236}">
                  <a16:creationId xmlns:a16="http://schemas.microsoft.com/office/drawing/2014/main" id="{72C8EE7A-395A-5F6F-D9A5-26A4134667A8}"/>
                </a:ext>
              </a:extLst>
            </p:cNvPr>
            <p:cNvSpPr txBox="1"/>
            <p:nvPr/>
          </p:nvSpPr>
          <p:spPr>
            <a:xfrm>
              <a:off x="6745288" y="1680660"/>
              <a:ext cx="3915312" cy="354568"/>
            </a:xfrm>
            <a:prstGeom prst="rect">
              <a:avLst/>
            </a:prstGeom>
            <a:noFill/>
          </p:spPr>
          <p:txBody>
            <a:bodyPr wrap="square" rtlCol="0">
              <a:spAutoFit/>
            </a:bodyPr>
            <a:lstStyle/>
            <a:p>
              <a:pPr>
                <a:defRPr/>
              </a:pPr>
              <a:r>
                <a:rPr kumimoji="0" lang="zh-CN" altLang="en-US" sz="2400" b="0" i="0" u="none" strike="noStrike" kern="1200" cap="none" spc="0" normalizeH="0" baseline="0" noProof="0" dirty="0">
                  <a:ln>
                    <a:noFill/>
                  </a:ln>
                  <a:solidFill>
                    <a:schemeClr val="accent3">
                      <a:lumMod val="75000"/>
                    </a:schemeClr>
                  </a:solidFill>
                  <a:effectLst/>
                  <a:uLnTx/>
                  <a:uFillTx/>
                  <a:latin typeface="+mn-ea"/>
                </a:rPr>
                <a:t>研究方法</a:t>
              </a:r>
              <a:r>
                <a:rPr kumimoji="0" lang="en-US" altLang="zh-CN" sz="2400" b="0" i="0" u="none" strike="noStrike" kern="1200" cap="none" spc="0" normalizeH="0" baseline="0" noProof="0" dirty="0">
                  <a:ln>
                    <a:noFill/>
                  </a:ln>
                  <a:solidFill>
                    <a:schemeClr val="accent3">
                      <a:lumMod val="75000"/>
                    </a:schemeClr>
                  </a:solidFill>
                  <a:effectLst/>
                  <a:uLnTx/>
                  <a:uFillTx/>
                  <a:latin typeface="+mn-ea"/>
                </a:rPr>
                <a:t>-</a:t>
              </a:r>
              <a:r>
                <a:rPr kumimoji="0" lang="zh-CN" altLang="en-US" sz="2400" b="0" i="0" u="none" strike="noStrike" kern="1200" cap="none" spc="0" normalizeH="0" baseline="0" noProof="0" dirty="0">
                  <a:ln>
                    <a:noFill/>
                  </a:ln>
                  <a:solidFill>
                    <a:schemeClr val="accent3">
                      <a:lumMod val="75000"/>
                    </a:schemeClr>
                  </a:solidFill>
                  <a:effectLst/>
                  <a:uLnTx/>
                  <a:uFillTx/>
                  <a:latin typeface="+mn-ea"/>
                </a:rPr>
                <a:t>领域驱动设计</a:t>
              </a:r>
            </a:p>
          </p:txBody>
        </p:sp>
      </p:grpSp>
      <p:pic>
        <p:nvPicPr>
          <p:cNvPr id="3" name="图片 2">
            <a:extLst>
              <a:ext uri="{FF2B5EF4-FFF2-40B4-BE49-F238E27FC236}">
                <a16:creationId xmlns:a16="http://schemas.microsoft.com/office/drawing/2014/main" id="{0054641E-217E-4FFB-CE15-8EEE955E3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88" y="1255271"/>
            <a:ext cx="4871310" cy="2581623"/>
          </a:xfrm>
          <a:prstGeom prst="rect">
            <a:avLst/>
          </a:prstGeom>
        </p:spPr>
      </p:pic>
      <p:pic>
        <p:nvPicPr>
          <p:cNvPr id="5" name="图片 4">
            <a:extLst>
              <a:ext uri="{FF2B5EF4-FFF2-40B4-BE49-F238E27FC236}">
                <a16:creationId xmlns:a16="http://schemas.microsoft.com/office/drawing/2014/main" id="{BD4EB6C2-6A87-9926-6F88-110AFD22C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527" y="4063465"/>
            <a:ext cx="4018631" cy="2613239"/>
          </a:xfrm>
          <a:prstGeom prst="rect">
            <a:avLst/>
          </a:prstGeom>
        </p:spPr>
      </p:pic>
    </p:spTree>
    <p:extLst>
      <p:ext uri="{BB962C8B-B14F-4D97-AF65-F5344CB8AC3E}">
        <p14:creationId xmlns:p14="http://schemas.microsoft.com/office/powerpoint/2010/main" val="1926222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15DF7-24F7-6B33-D499-696878B5A5B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89CD81-2DFE-8B48-BB77-9D73B42E45A9}"/>
              </a:ext>
            </a:extLst>
          </p:cNvPr>
          <p:cNvSpPr>
            <a:spLocks noGrp="1"/>
          </p:cNvSpPr>
          <p:nvPr>
            <p:ph type="title"/>
          </p:nvPr>
        </p:nvSpPr>
        <p:spPr>
          <a:xfrm>
            <a:off x="669924" y="1"/>
            <a:ext cx="10850563" cy="1028699"/>
          </a:xfrm>
        </p:spPr>
        <p:txBody>
          <a:bodyPr/>
          <a:lstStyle/>
          <a:p>
            <a:r>
              <a:rPr lang="zh-CN" altLang="en-US" dirty="0"/>
              <a:t>三、</a:t>
            </a:r>
            <a:r>
              <a:rPr lang="zh-CN" altLang="en-US" sz="2800" dirty="0">
                <a:sym typeface="+mn-lt"/>
              </a:rPr>
              <a:t>研究（设计）方法与技术路线 </a:t>
            </a:r>
            <a:endParaRPr lang="zh-CN" altLang="en-US" dirty="0"/>
          </a:p>
        </p:txBody>
      </p:sp>
      <p:grpSp>
        <p:nvGrpSpPr>
          <p:cNvPr id="45" name="组合 44">
            <a:extLst>
              <a:ext uri="{FF2B5EF4-FFF2-40B4-BE49-F238E27FC236}">
                <a16:creationId xmlns:a16="http://schemas.microsoft.com/office/drawing/2014/main" id="{8C508F0F-332D-0A74-AAD5-6D61216B6622}"/>
              </a:ext>
            </a:extLst>
          </p:cNvPr>
          <p:cNvGrpSpPr/>
          <p:nvPr/>
        </p:nvGrpSpPr>
        <p:grpSpPr>
          <a:xfrm>
            <a:off x="6506503" y="2692009"/>
            <a:ext cx="4454574" cy="4598670"/>
            <a:chOff x="6745288" y="1680660"/>
            <a:chExt cx="4454574" cy="3531870"/>
          </a:xfrm>
        </p:grpSpPr>
        <p:sp>
          <p:nvSpPr>
            <p:cNvPr id="46" name="矩形 45">
              <a:extLst>
                <a:ext uri="{FF2B5EF4-FFF2-40B4-BE49-F238E27FC236}">
                  <a16:creationId xmlns:a16="http://schemas.microsoft.com/office/drawing/2014/main" id="{241E5A75-53F0-0F66-E57D-F9182FF080AC}"/>
                </a:ext>
              </a:extLst>
            </p:cNvPr>
            <p:cNvSpPr/>
            <p:nvPr/>
          </p:nvSpPr>
          <p:spPr>
            <a:xfrm>
              <a:off x="6745288" y="2033749"/>
              <a:ext cx="4137660" cy="3178781"/>
            </a:xfrm>
            <a:prstGeom prst="rect">
              <a:avLst/>
            </a:prstGeom>
          </p:spPr>
          <p:txBody>
            <a:bodyPr wrap="square">
              <a:noAutofit/>
            </a:bodyPr>
            <a:lstStyle/>
            <a:p>
              <a:pPr marL="0" indent="0" algn="just" fontAlgn="auto">
                <a:lnSpc>
                  <a:spcPct val="130000"/>
                </a:lnSpc>
                <a:defRPr/>
                <a:extLst>
                  <a:ext uri="{35155182-B16C-46BC-9424-99874614C6A1}">
                    <wpsdc:marlchars xmlns="" xmlns:wpsdc="http://www.wps.cn/officeDocument/2017/drawingmlCustomData" checksum="0" val="0"/>
                  </a:ext>
                </a:extLst>
              </a:pPr>
              <a:r>
                <a:rPr lang="en-US" altLang="zh-CN" sz="1200" dirty="0" err="1">
                  <a:solidFill>
                    <a:schemeClr val="tx1">
                      <a:lumMod val="75000"/>
                      <a:lumOff val="25000"/>
                    </a:schemeClr>
                  </a:solidFill>
                  <a:latin typeface="+mn-ea"/>
                </a:rPr>
                <a:t>SpringBoot</a:t>
              </a:r>
              <a:r>
                <a:rPr lang="zh-CN" altLang="en-US" sz="1200" dirty="0">
                  <a:solidFill>
                    <a:schemeClr val="tx1">
                      <a:lumMod val="75000"/>
                      <a:lumOff val="25000"/>
                    </a:schemeClr>
                  </a:solidFill>
                  <a:latin typeface="+mn-ea"/>
                </a:rPr>
                <a:t>框架简化了</a:t>
              </a:r>
              <a:r>
                <a:rPr lang="en-US" altLang="zh-CN" sz="1200" dirty="0">
                  <a:solidFill>
                    <a:schemeClr val="tx1">
                      <a:lumMod val="75000"/>
                      <a:lumOff val="25000"/>
                    </a:schemeClr>
                  </a:solidFill>
                  <a:latin typeface="+mn-ea"/>
                </a:rPr>
                <a:t>Java</a:t>
              </a:r>
              <a:r>
                <a:rPr lang="zh-CN" altLang="en-US" sz="1200" dirty="0">
                  <a:solidFill>
                    <a:schemeClr val="tx1">
                      <a:lumMod val="75000"/>
                      <a:lumOff val="25000"/>
                    </a:schemeClr>
                  </a:solidFill>
                  <a:latin typeface="+mn-ea"/>
                </a:rPr>
                <a:t>应用的开发和部署过程，提供了自动配置、依赖注入等关键功能，大大降低了开发复杂度。以其轻量级、易配置的特性极大地提高了开发效率，确保了平台能够快速响应变化，满足高并发、大数据量处理的需求。</a:t>
              </a:r>
            </a:p>
          </p:txBody>
        </p:sp>
        <p:sp>
          <p:nvSpPr>
            <p:cNvPr id="47" name="文本框 46">
              <a:extLst>
                <a:ext uri="{FF2B5EF4-FFF2-40B4-BE49-F238E27FC236}">
                  <a16:creationId xmlns:a16="http://schemas.microsoft.com/office/drawing/2014/main" id="{941EF980-5976-DE34-4F53-2711B73301BA}"/>
                </a:ext>
              </a:extLst>
            </p:cNvPr>
            <p:cNvSpPr txBox="1"/>
            <p:nvPr/>
          </p:nvSpPr>
          <p:spPr>
            <a:xfrm>
              <a:off x="6745288" y="1680660"/>
              <a:ext cx="4454574" cy="354568"/>
            </a:xfrm>
            <a:prstGeom prst="rect">
              <a:avLst/>
            </a:prstGeom>
            <a:noFill/>
          </p:spPr>
          <p:txBody>
            <a:bodyPr wrap="square" rtlCol="0">
              <a:spAutoFit/>
            </a:bodyPr>
            <a:lstStyle/>
            <a:p>
              <a:pPr>
                <a:defRPr/>
              </a:pPr>
              <a:r>
                <a:rPr kumimoji="0" lang="zh-CN" altLang="en-US" sz="2400" b="0" i="0" u="none" strike="noStrike" kern="1200" cap="none" spc="0" normalizeH="0" baseline="0" noProof="0" dirty="0">
                  <a:ln>
                    <a:noFill/>
                  </a:ln>
                  <a:solidFill>
                    <a:schemeClr val="accent3">
                      <a:lumMod val="75000"/>
                    </a:schemeClr>
                  </a:solidFill>
                  <a:effectLst/>
                  <a:uLnTx/>
                  <a:uFillTx/>
                  <a:latin typeface="+mn-ea"/>
                </a:rPr>
                <a:t>研究方法</a:t>
              </a:r>
              <a:r>
                <a:rPr kumimoji="0" lang="en-US" altLang="zh-CN" sz="2400" b="0" i="0" u="none" strike="noStrike" kern="1200" cap="none" spc="0" normalizeH="0" baseline="0" noProof="0" dirty="0">
                  <a:ln>
                    <a:noFill/>
                  </a:ln>
                  <a:solidFill>
                    <a:schemeClr val="accent3">
                      <a:lumMod val="75000"/>
                    </a:schemeClr>
                  </a:solidFill>
                  <a:effectLst/>
                  <a:uLnTx/>
                  <a:uFillTx/>
                  <a:latin typeface="+mn-ea"/>
                </a:rPr>
                <a:t>-</a:t>
              </a:r>
              <a:r>
                <a:rPr kumimoji="0" lang="en-US" altLang="zh-CN" sz="2400" b="0" i="0" u="none" strike="noStrike" kern="1200" cap="none" spc="0" normalizeH="0" baseline="0" noProof="0" dirty="0" err="1">
                  <a:ln>
                    <a:noFill/>
                  </a:ln>
                  <a:solidFill>
                    <a:schemeClr val="accent3">
                      <a:lumMod val="75000"/>
                    </a:schemeClr>
                  </a:solidFill>
                  <a:effectLst/>
                  <a:uLnTx/>
                  <a:uFillTx/>
                  <a:latin typeface="+mn-ea"/>
                </a:rPr>
                <a:t>SpringBoot</a:t>
              </a:r>
              <a:r>
                <a:rPr kumimoji="0" lang="zh-CN" altLang="en-US" sz="2400" b="0" i="0" u="none" strike="noStrike" kern="1200" cap="none" spc="0" normalizeH="0" baseline="0" noProof="0" dirty="0">
                  <a:ln>
                    <a:noFill/>
                  </a:ln>
                  <a:solidFill>
                    <a:schemeClr val="accent3">
                      <a:lumMod val="75000"/>
                    </a:schemeClr>
                  </a:solidFill>
                  <a:effectLst/>
                  <a:uLnTx/>
                  <a:uFillTx/>
                  <a:latin typeface="+mn-ea"/>
                </a:rPr>
                <a:t>框架</a:t>
              </a:r>
            </a:p>
          </p:txBody>
        </p:sp>
      </p:grpSp>
      <p:pic>
        <p:nvPicPr>
          <p:cNvPr id="3" name="图片 2">
            <a:extLst>
              <a:ext uri="{FF2B5EF4-FFF2-40B4-BE49-F238E27FC236}">
                <a16:creationId xmlns:a16="http://schemas.microsoft.com/office/drawing/2014/main" id="{4EA4B3B2-FC57-1601-4FE1-FF3C4A96C699}"/>
              </a:ext>
            </a:extLst>
          </p:cNvPr>
          <p:cNvPicPr>
            <a:picLocks noChangeAspect="1"/>
          </p:cNvPicPr>
          <p:nvPr/>
        </p:nvPicPr>
        <p:blipFill>
          <a:blip r:embed="rId2">
            <a:extLst>
              <a:ext uri="{28A0092B-C50C-407E-A947-70E740481C1C}">
                <a14:useLocalDpi xmlns:a14="http://schemas.microsoft.com/office/drawing/2010/main" val="0"/>
              </a:ext>
            </a:extLst>
          </a:blip>
          <a:srcRect l="12796" t="13589" b="9038"/>
          <a:stretch/>
        </p:blipFill>
        <p:spPr>
          <a:xfrm>
            <a:off x="173615" y="1821579"/>
            <a:ext cx="6196609" cy="3399634"/>
          </a:xfrm>
          <a:prstGeom prst="rect">
            <a:avLst/>
          </a:prstGeom>
        </p:spPr>
      </p:pic>
    </p:spTree>
    <p:extLst>
      <p:ext uri="{BB962C8B-B14F-4D97-AF65-F5344CB8AC3E}">
        <p14:creationId xmlns:p14="http://schemas.microsoft.com/office/powerpoint/2010/main" val="3218358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30.35,&quot;left&quot;:350.3499999999999,&quot;top&quot;:75.35,&quot;width&quot;:550.6000000000001}"/>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218</TotalTime>
  <Words>1649</Words>
  <Application>Microsoft Office PowerPoint</Application>
  <PresentationFormat>宽屏</PresentationFormat>
  <Paragraphs>87</Paragraphs>
  <Slides>14</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等线</vt:lpstr>
      <vt:lpstr>Arial</vt:lpstr>
      <vt:lpstr>Calibri</vt:lpstr>
      <vt:lpstr>主题5</vt:lpstr>
      <vt:lpstr>《流浪动物救助平台的设计与实现》--开题答辩</vt:lpstr>
      <vt:lpstr>PowerPoint 演示文稿</vt:lpstr>
      <vt:lpstr>一、选题的背景与意义</vt:lpstr>
      <vt:lpstr>一、选题的背景与意义</vt:lpstr>
      <vt:lpstr>PowerPoint 演示文稿</vt:lpstr>
      <vt:lpstr>PowerPoint 演示文稿</vt:lpstr>
      <vt:lpstr>三、研究（设计）方法与技术路线 </vt:lpstr>
      <vt:lpstr>三、研究（设计）方法与技术路线 </vt:lpstr>
      <vt:lpstr>三、研究（设计）方法与技术路线 </vt:lpstr>
      <vt:lpstr>三、研究（设计）方法与技术路线 </vt:lpstr>
      <vt:lpstr>三、研究（设计）方法与技术路线 </vt:lpstr>
      <vt:lpstr>四、可行性分析</vt:lpstr>
      <vt:lpstr>五、工作步骤与时间安排</vt:lpstr>
      <vt:lpstr>致谢 各位导师和同学</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西北大学PPT模板</dc:title>
  <dc:creator>张思旺</dc:creator>
  <cp:lastModifiedBy>Jiabao Yu</cp:lastModifiedBy>
  <cp:revision>147</cp:revision>
  <cp:lastPrinted>2018-05-15T16:00:00Z</cp:lastPrinted>
  <dcterms:created xsi:type="dcterms:W3CDTF">2018-05-15T16:00:00Z</dcterms:created>
  <dcterms:modified xsi:type="dcterms:W3CDTF">2025-01-07T03:35:29Z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2052-10.1.0.7245</vt:lpwstr>
  </property>
</Properties>
</file>